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5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166E-5230-43E0-9D2E-7DAD172B0E3D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90E-8385-45DF-ACFD-8A53E380E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50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166E-5230-43E0-9D2E-7DAD172B0E3D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90E-8385-45DF-ACFD-8A53E380E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05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166E-5230-43E0-9D2E-7DAD172B0E3D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90E-8385-45DF-ACFD-8A53E380E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91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166E-5230-43E0-9D2E-7DAD172B0E3D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90E-8385-45DF-ACFD-8A53E380E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16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166E-5230-43E0-9D2E-7DAD172B0E3D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90E-8385-45DF-ACFD-8A53E380E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10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166E-5230-43E0-9D2E-7DAD172B0E3D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90E-8385-45DF-ACFD-8A53E380E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22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166E-5230-43E0-9D2E-7DAD172B0E3D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90E-8385-45DF-ACFD-8A53E380E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20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166E-5230-43E0-9D2E-7DAD172B0E3D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90E-8385-45DF-ACFD-8A53E380E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8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166E-5230-43E0-9D2E-7DAD172B0E3D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90E-8385-45DF-ACFD-8A53E380E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36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166E-5230-43E0-9D2E-7DAD172B0E3D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90E-8385-45DF-ACFD-8A53E380E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71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166E-5230-43E0-9D2E-7DAD172B0E3D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490E-8385-45DF-ACFD-8A53E380E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14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166E-5230-43E0-9D2E-7DAD172B0E3D}" type="datetimeFigureOut">
              <a:rPr lang="fr-FR" smtClean="0"/>
              <a:t>10/12/2017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490E-8385-45DF-ACFD-8A53E380E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37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fr/url?sa=t&amp;rct=j&amp;q=&amp;esrc=s&amp;source=web&amp;cd=1&amp;cad=rja&amp;uact=8&amp;ved=0ahUKEwjfobuqj9XWAhUESRoKHZoABJMQFggnMAA&amp;url=http://tufaisquoiapreslebac.fr/&amp;usg=AOvVaw3pnjQXzILNrcaNu0DDMyfN" TargetMode="External"/><Relationship Id="rId2" Type="http://schemas.openxmlformats.org/officeDocument/2006/relationships/hyperlink" Target="http://www.onisep.fr/Decouvrir-les-metiers/Des-metiers-selon-mes-gouts/Quiz-quels-metiers-pour-moi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://tufaisquoiapreslebac.fr/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tudiant.gouv.fr/" TargetMode="External"/><Relationship Id="rId13" Type="http://schemas.openxmlformats.org/officeDocument/2006/relationships/hyperlink" Target="http://www.cned.fr/" TargetMode="External"/><Relationship Id="rId3" Type="http://schemas.openxmlformats.org/officeDocument/2006/relationships/hyperlink" Target="http://www.onisep.fr/" TargetMode="External"/><Relationship Id="rId7" Type="http://schemas.openxmlformats.org/officeDocument/2006/relationships/hyperlink" Target="http://www.crous.fr/" TargetMode="External"/><Relationship Id="rId12" Type="http://schemas.openxmlformats.org/officeDocument/2006/relationships/hyperlink" Target="http://www.euroguidance-france.org/" TargetMode="External"/><Relationship Id="rId2" Type="http://schemas.openxmlformats.org/officeDocument/2006/relationships/hyperlink" Target="http://www.terminales2017-2018.fr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ie-lyceenne.education.fr/" TargetMode="External"/><Relationship Id="rId11" Type="http://schemas.openxmlformats.org/officeDocument/2006/relationships/hyperlink" Target="http://www.alternance.emploi.gouv.fr/" TargetMode="External"/><Relationship Id="rId5" Type="http://schemas.openxmlformats.org/officeDocument/2006/relationships/hyperlink" Target="http://www.orientation-pour-tous.fr/" TargetMode="External"/><Relationship Id="rId15" Type="http://schemas.openxmlformats.org/officeDocument/2006/relationships/image" Target="../media/image8.png"/><Relationship Id="rId10" Type="http://schemas.openxmlformats.org/officeDocument/2006/relationships/hyperlink" Target="http://www.cordeesdelareussite.fr/" TargetMode="External"/><Relationship Id="rId4" Type="http://schemas.openxmlformats.org/officeDocument/2006/relationships/hyperlink" Target="http://www.cidj.com/" TargetMode="External"/><Relationship Id="rId9" Type="http://schemas.openxmlformats.org/officeDocument/2006/relationships/hyperlink" Target="http://www.jeunes.gouv.fr/" TargetMode="External"/><Relationship Id="rId14" Type="http://schemas.openxmlformats.org/officeDocument/2006/relationships/hyperlink" Target="http://www.monorientationenligne.fr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onisep.fr/Choisir-mes-etudes/Apres-le-bac/Organisation-des-etudes-superieures/CPGE-FILIERES/Les-prepas-economiques-et-commerciales/La-prepa-ECT-economique-et-commerciale-option-technologiqu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hyperlink" Target="http://www.onisep.fr/Choisir-mes-etudes/Apres-le-bac/Principaux-domaines-d-etudes/Les-ecoles-du-socia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ervice-civique.gouv.fr/" TargetMode="External"/><Relationship Id="rId5" Type="http://schemas.openxmlformats.org/officeDocument/2006/relationships/image" Target="../media/image11.png"/><Relationship Id="rId4" Type="http://schemas.openxmlformats.org/officeDocument/2006/relationships/hyperlink" Target="http://www.onisep.fr/Choisir-mes-etudes/Apres-le-bac/Principaux-domaines-d-etudes/Les-ecoles-du-paramedic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www.seineouest-entreprise.com/medias/images/300/fotolia-50933603-sre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018" y="0"/>
            <a:ext cx="2526700" cy="246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derafwxer04zs.cloudfront.net/sites/default/files/images/What-is-IMF-and-Why-Should-You-Care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2" y="-27384"/>
            <a:ext cx="329565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19572" y="6525344"/>
            <a:ext cx="770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M Giraud Georges professeur au lycée Félix Esclangon Manosque</a:t>
            </a:r>
            <a:endParaRPr lang="fr-FR" sz="1000" b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22871"/>
            <a:ext cx="7772400" cy="1470025"/>
          </a:xfrm>
        </p:spPr>
        <p:txBody>
          <a:bodyPr>
            <a:noAutofit/>
          </a:bodyPr>
          <a:lstStyle/>
          <a:p>
            <a:r>
              <a:rPr lang="fr-FR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Fiche dialogue </a:t>
            </a:r>
            <a:br>
              <a:rPr lang="fr-FR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l’orientation</a:t>
            </a:r>
            <a:endParaRPr lang="fr-FR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2627709"/>
            <a:ext cx="49911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1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476672"/>
            <a:ext cx="849694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Vos intentions d’orientation </a:t>
            </a:r>
            <a:endParaRPr lang="fr-FR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8981" y="1043444"/>
            <a:ext cx="8473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 et signatures de l’élève et de son ou ses représentants légaux : </a:t>
            </a:r>
            <a:endParaRPr lang="fr-FR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8980" y="1980966"/>
            <a:ext cx="84734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Conseil(s) et recommandation(s) du conseil de classe : </a:t>
            </a:r>
            <a:endParaRPr lang="fr-FR" dirty="0"/>
          </a:p>
          <a:p>
            <a:r>
              <a:rPr lang="fr-FR" dirty="0"/>
              <a:t>……………………………………………………………………………………………….………………………………………... </a:t>
            </a:r>
          </a:p>
          <a:p>
            <a:r>
              <a:rPr lang="fr-FR" dirty="0" smtClean="0"/>
              <a:t>................................................................................................................................................. </a:t>
            </a:r>
            <a:endParaRPr lang="fr-FR" dirty="0"/>
          </a:p>
          <a:p>
            <a:r>
              <a:rPr lang="fr-FR" dirty="0" smtClean="0"/>
              <a:t>.................................................................................................................................................</a:t>
            </a:r>
            <a:endParaRPr lang="fr-FR" dirty="0"/>
          </a:p>
          <a:p>
            <a:r>
              <a:rPr lang="fr-FR" i="1" dirty="0"/>
              <a:t>Date et signature du chef d’établissement </a:t>
            </a:r>
            <a:endParaRPr lang="fr-FR" dirty="0"/>
          </a:p>
          <a:p>
            <a:r>
              <a:rPr lang="fr-FR" i="1" dirty="0"/>
              <a:t>ou de son représentant :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95536" y="4222829"/>
            <a:ext cx="8352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/>
              <a:t>Nous avons pris connaissance de l’avis formulé par le conseil de classe.</a:t>
            </a:r>
          </a:p>
          <a:p>
            <a:r>
              <a:rPr lang="fr-FR" i="1" dirty="0" smtClean="0"/>
              <a:t> Date et signatures de l’élève et de son ou ses représentants légaux :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19572" y="6525344"/>
            <a:ext cx="770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M Giraud Georges professeur au lycée Félix Esclangon Manosque</a:t>
            </a:r>
            <a:endParaRPr 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30420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www.seineouest-entreprise.com/medias/images/300/fotolia-50933603-sre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018" y="0"/>
            <a:ext cx="2526700" cy="246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derafwxer04zs.cloudfront.net/sites/default/files/images/What-is-IMF-and-Why-Should-You-Care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2" y="-10667"/>
            <a:ext cx="329565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19572" y="6525344"/>
            <a:ext cx="770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M Giraud Georges professeur au lycée Félix Esclangon Manosque</a:t>
            </a:r>
            <a:endParaRPr lang="fr-FR" sz="1000" b="1" dirty="0"/>
          </a:p>
        </p:txBody>
      </p:sp>
      <p:sp>
        <p:nvSpPr>
          <p:cNvPr id="3" name="Rectangle 2"/>
          <p:cNvSpPr/>
          <p:nvPr/>
        </p:nvSpPr>
        <p:spPr>
          <a:xfrm>
            <a:off x="1403648" y="1997839"/>
            <a:ext cx="5742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N’oubliez pas </a:t>
            </a:r>
            <a:r>
              <a:rPr lang="fr-FR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!...</a:t>
            </a:r>
          </a:p>
          <a:p>
            <a:pPr algn="ctr"/>
            <a:r>
              <a:rPr lang="fr-FR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</a:t>
            </a:r>
            <a:r>
              <a:rPr lang="fr-FR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 qui </a:t>
            </a:r>
            <a:r>
              <a:rPr lang="fr-FR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restez </a:t>
            </a:r>
            <a:endParaRPr lang="fr-FR" sz="4000" b="1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 </a:t>
            </a:r>
            <a:r>
              <a:rPr lang="fr-FR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votre avenir !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16077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38"/>
            <a:ext cx="7711440" cy="174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1560" y="2204864"/>
            <a:ext cx="771144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i="1" dirty="0">
                <a:solidFill>
                  <a:srgbClr val="0000FF"/>
                </a:solidFill>
              </a:rPr>
              <a:t>Cette fiche vise à recueillir vos </a:t>
            </a: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intentions d’orientation </a:t>
            </a:r>
            <a:endParaRPr lang="fr-FR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</a:t>
            </a:r>
            <a:r>
              <a:rPr lang="fr-FR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FR" i="1" dirty="0" smtClean="0">
                <a:solidFill>
                  <a:srgbClr val="0000FF"/>
                </a:solidFill>
              </a:rPr>
              <a:t>le </a:t>
            </a:r>
            <a:r>
              <a:rPr lang="fr-FR" i="1" dirty="0">
                <a:solidFill>
                  <a:srgbClr val="0000FF"/>
                </a:solidFill>
              </a:rPr>
              <a:t>premier conseil de classe de l’année. </a:t>
            </a:r>
            <a:endParaRPr lang="fr-FR" i="1" dirty="0" smtClean="0">
              <a:solidFill>
                <a:srgbClr val="0000FF"/>
              </a:solidFill>
            </a:endParaRPr>
          </a:p>
          <a:p>
            <a:pPr algn="just"/>
            <a:r>
              <a:rPr lang="fr-FR" i="1" dirty="0" smtClean="0">
                <a:solidFill>
                  <a:srgbClr val="0000FF"/>
                </a:solidFill>
              </a:rPr>
              <a:t>Suite à ce </a:t>
            </a:r>
            <a:r>
              <a:rPr lang="fr-FR" i="1" dirty="0">
                <a:solidFill>
                  <a:srgbClr val="0000FF"/>
                </a:solidFill>
              </a:rPr>
              <a:t>conseil de classe, l’équipe pédagogique examinera votre projet de poursuite d’études afin de vous donner les </a:t>
            </a: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conseils</a:t>
            </a:r>
            <a:r>
              <a:rPr lang="fr-FR" i="1" dirty="0">
                <a:solidFill>
                  <a:srgbClr val="0000FF"/>
                </a:solidFill>
              </a:rPr>
              <a:t> et </a:t>
            </a: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recommandations</a:t>
            </a:r>
            <a:r>
              <a:rPr lang="fr-FR" i="1" dirty="0">
                <a:solidFill>
                  <a:srgbClr val="0000FF"/>
                </a:solidFill>
              </a:rPr>
              <a:t> utiles pour éclairer les </a:t>
            </a: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choix définitifs </a:t>
            </a:r>
            <a:r>
              <a:rPr lang="fr-FR" i="1" dirty="0">
                <a:solidFill>
                  <a:srgbClr val="0000FF"/>
                </a:solidFill>
              </a:rPr>
              <a:t>que vous ferez </a:t>
            </a: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 plus tard </a:t>
            </a:r>
            <a:r>
              <a:rPr lang="fr-FR" i="1" dirty="0">
                <a:solidFill>
                  <a:srgbClr val="0000FF"/>
                </a:solidFill>
              </a:rPr>
              <a:t>au </a:t>
            </a: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 de mars</a:t>
            </a:r>
            <a:r>
              <a:rPr lang="fr-FR" i="1" dirty="0">
                <a:solidFill>
                  <a:srgbClr val="0000FF"/>
                </a:solidFill>
              </a:rPr>
              <a:t>. </a:t>
            </a:r>
            <a:endParaRPr lang="fr-FR" i="1" dirty="0" smtClean="0">
              <a:solidFill>
                <a:srgbClr val="0000FF"/>
              </a:solidFill>
            </a:endParaRPr>
          </a:p>
          <a:p>
            <a:pPr algn="just"/>
            <a:endParaRPr lang="fr-FR" sz="2400" i="1" dirty="0" smtClean="0">
              <a:solidFill>
                <a:srgbClr val="0000FF"/>
              </a:solidFill>
            </a:endParaRPr>
          </a:p>
          <a:p>
            <a:pPr algn="ctr"/>
            <a:r>
              <a:rPr lang="fr-FR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N’hésitez </a:t>
            </a:r>
            <a:r>
              <a:rPr lang="fr-FR" sz="24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 à solliciter l’avis de votre professeur principal, du psychologue de l’éducation nationale ou tout autre membre de l’équipe éducative, si vous l’estimez nécessaire. </a:t>
            </a:r>
            <a:endParaRPr lang="fr-FR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19572" y="6525344"/>
            <a:ext cx="770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M Giraud Georges professeur au lycée Félix Esclangon Manosque</a:t>
            </a:r>
            <a:endParaRPr 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202128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8706355" cy="194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égende encadrée avec une bordure 1 2"/>
          <p:cNvSpPr/>
          <p:nvPr/>
        </p:nvSpPr>
        <p:spPr>
          <a:xfrm>
            <a:off x="179512" y="836712"/>
            <a:ext cx="1512168" cy="1368152"/>
          </a:xfrm>
          <a:prstGeom prst="accentBorderCallout1">
            <a:avLst>
              <a:gd name="adj1" fmla="val 99628"/>
              <a:gd name="adj2" fmla="val -8333"/>
              <a:gd name="adj3" fmla="val 173845"/>
              <a:gd name="adj4" fmla="val 10931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</a:rPr>
              <a:t>Décembre 2017</a:t>
            </a:r>
            <a:r>
              <a:rPr lang="fr-FR" sz="1200" b="1" cap="small" dirty="0">
                <a:solidFill>
                  <a:srgbClr val="0000FF"/>
                </a:solidFill>
              </a:rPr>
              <a:t> </a:t>
            </a:r>
            <a:r>
              <a:rPr lang="fr-FR" sz="1200" b="1" cap="small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fr-FR" sz="1200" b="1" dirty="0" smtClean="0">
                <a:solidFill>
                  <a:srgbClr val="0000FF"/>
                </a:solidFill>
              </a:rPr>
              <a:t>phase </a:t>
            </a:r>
            <a:r>
              <a:rPr lang="fr-FR" sz="1200" b="1" dirty="0">
                <a:solidFill>
                  <a:srgbClr val="0000FF"/>
                </a:solidFill>
              </a:rPr>
              <a:t>d’information, conseil de classe du 1</a:t>
            </a:r>
            <a:r>
              <a:rPr lang="fr-FR" sz="1200" b="1" baseline="30000" dirty="0">
                <a:solidFill>
                  <a:srgbClr val="0000FF"/>
                </a:solidFill>
              </a:rPr>
              <a:t>er</a:t>
            </a:r>
            <a:r>
              <a:rPr lang="fr-FR" sz="1200" b="1" dirty="0">
                <a:solidFill>
                  <a:srgbClr val="0000FF"/>
                </a:solidFill>
              </a:rPr>
              <a:t> trimestre </a:t>
            </a:r>
            <a:r>
              <a:rPr lang="fr-FR" sz="1200" b="1" dirty="0" smtClean="0">
                <a:solidFill>
                  <a:srgbClr val="0000FF"/>
                </a:solidFill>
              </a:rPr>
              <a:t>avec la 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Fiche </a:t>
            </a:r>
            <a:r>
              <a:rPr lang="fr-FR" sz="1200" b="1" dirty="0">
                <a:solidFill>
                  <a:srgbClr val="FF0000"/>
                </a:solidFill>
              </a:rPr>
              <a:t>dialogue</a:t>
            </a:r>
          </a:p>
        </p:txBody>
      </p:sp>
      <p:sp>
        <p:nvSpPr>
          <p:cNvPr id="6" name="Légende encadrée avec une bordure 1 5"/>
          <p:cNvSpPr/>
          <p:nvPr/>
        </p:nvSpPr>
        <p:spPr>
          <a:xfrm>
            <a:off x="1475656" y="5229200"/>
            <a:ext cx="1512168" cy="1368152"/>
          </a:xfrm>
          <a:prstGeom prst="accentBorderCallout1">
            <a:avLst>
              <a:gd name="adj1" fmla="val 2718"/>
              <a:gd name="adj2" fmla="val -7325"/>
              <a:gd name="adj3" fmla="val -53115"/>
              <a:gd name="adj4" fmla="val 15529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</a:rPr>
              <a:t>Janvier à mars </a:t>
            </a:r>
            <a:endParaRPr lang="fr-FR" sz="1600" b="1" cap="small" dirty="0" smtClean="0">
              <a:solidFill>
                <a:srgbClr val="0000FF"/>
              </a:solidFill>
            </a:endParaRP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phase </a:t>
            </a:r>
            <a:r>
              <a:rPr lang="fr-FR" sz="1200" b="1" dirty="0">
                <a:solidFill>
                  <a:srgbClr val="FF0000"/>
                </a:solidFill>
              </a:rPr>
              <a:t>des vœux</a:t>
            </a:r>
            <a:r>
              <a:rPr lang="fr-FR" sz="1200" b="1" cap="small" dirty="0">
                <a:solidFill>
                  <a:srgbClr val="0000FF"/>
                </a:solidFill>
              </a:rPr>
              <a:t>, les élèves sont accompagnés de leurs 2 professeurs principaux pour réfléchir sur les vœux</a:t>
            </a:r>
          </a:p>
        </p:txBody>
      </p:sp>
      <p:sp>
        <p:nvSpPr>
          <p:cNvPr id="7" name="Légende encadrée avec une bordure 1 6"/>
          <p:cNvSpPr/>
          <p:nvPr/>
        </p:nvSpPr>
        <p:spPr>
          <a:xfrm>
            <a:off x="2123728" y="845518"/>
            <a:ext cx="1512168" cy="1368152"/>
          </a:xfrm>
          <a:prstGeom prst="accentBorderCallout1">
            <a:avLst>
              <a:gd name="adj1" fmla="val 99628"/>
              <a:gd name="adj2" fmla="val -8333"/>
              <a:gd name="adj3" fmla="val 173845"/>
              <a:gd name="adj4" fmla="val 10931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</a:rPr>
              <a:t>15 Janvier 2018 </a:t>
            </a:r>
            <a:r>
              <a:rPr lang="fr-FR" sz="1600" b="1" cap="small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fr-FR" sz="1200" b="1" cap="small" dirty="0" smtClean="0">
                <a:solidFill>
                  <a:srgbClr val="0000FF"/>
                </a:solidFill>
              </a:rPr>
              <a:t>nouvelle </a:t>
            </a:r>
            <a:r>
              <a:rPr lang="fr-FR" sz="1200" b="1" cap="small" dirty="0">
                <a:solidFill>
                  <a:srgbClr val="0000FF"/>
                </a:solidFill>
              </a:rPr>
              <a:t>plateforme « </a:t>
            </a:r>
            <a:r>
              <a:rPr lang="fr-FR" sz="1200" b="1" cap="small" dirty="0">
                <a:solidFill>
                  <a:srgbClr val="FF0000"/>
                </a:solidFill>
              </a:rPr>
              <a:t>PARCOURS SUP</a:t>
            </a:r>
            <a:r>
              <a:rPr lang="fr-FR" sz="1200" b="1" cap="small" dirty="0">
                <a:solidFill>
                  <a:srgbClr val="0000FF"/>
                </a:solidFill>
              </a:rPr>
              <a:t> » </a:t>
            </a:r>
            <a:r>
              <a:rPr lang="fr-FR" sz="1200" b="1" cap="small" dirty="0" smtClean="0">
                <a:solidFill>
                  <a:srgbClr val="0000FF"/>
                </a:solidFill>
              </a:rPr>
              <a:t> </a:t>
            </a:r>
            <a:r>
              <a:rPr lang="fr-FR" sz="1200" b="1" cap="small" dirty="0">
                <a:solidFill>
                  <a:srgbClr val="0000FF"/>
                </a:solidFill>
              </a:rPr>
              <a:t>tutoriel et ressources en ligne</a:t>
            </a:r>
          </a:p>
        </p:txBody>
      </p:sp>
      <p:sp>
        <p:nvSpPr>
          <p:cNvPr id="8" name="Légende encadrée avec une bordure 1 7"/>
          <p:cNvSpPr/>
          <p:nvPr/>
        </p:nvSpPr>
        <p:spPr>
          <a:xfrm>
            <a:off x="3347864" y="5229200"/>
            <a:ext cx="1512168" cy="1368152"/>
          </a:xfrm>
          <a:prstGeom prst="accentBorderCallout1">
            <a:avLst>
              <a:gd name="adj1" fmla="val 2718"/>
              <a:gd name="adj2" fmla="val -7325"/>
              <a:gd name="adj3" fmla="val -55900"/>
              <a:gd name="adj4" fmla="val 9608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dirty="0">
                <a:solidFill>
                  <a:srgbClr val="0000FF"/>
                </a:solidFill>
              </a:rPr>
              <a:t>22 Janvier </a:t>
            </a:r>
            <a:endParaRPr lang="fr-FR" sz="1600" b="1" dirty="0" smtClean="0">
              <a:solidFill>
                <a:srgbClr val="0000FF"/>
              </a:solidFill>
            </a:endParaRPr>
          </a:p>
          <a:p>
            <a:pPr algn="ctr"/>
            <a:r>
              <a:rPr lang="fr-FR" sz="1600" b="1" dirty="0" smtClean="0">
                <a:solidFill>
                  <a:srgbClr val="0000FF"/>
                </a:solidFill>
              </a:rPr>
              <a:t>au </a:t>
            </a:r>
            <a:r>
              <a:rPr lang="fr-FR" sz="1600" b="1" dirty="0">
                <a:solidFill>
                  <a:srgbClr val="0000FF"/>
                </a:solidFill>
              </a:rPr>
              <a:t>16 Mars </a:t>
            </a:r>
            <a:r>
              <a:rPr lang="fr-FR" sz="1600" b="1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saisie </a:t>
            </a:r>
            <a:r>
              <a:rPr lang="fr-FR" sz="1200" b="1" dirty="0">
                <a:solidFill>
                  <a:srgbClr val="FF0000"/>
                </a:solidFill>
              </a:rPr>
              <a:t>des vœux </a:t>
            </a:r>
          </a:p>
          <a:p>
            <a:pPr algn="ctr"/>
            <a:r>
              <a:rPr lang="fr-FR" sz="1200" b="1" dirty="0" smtClean="0">
                <a:solidFill>
                  <a:srgbClr val="0000FF"/>
                </a:solidFill>
              </a:rPr>
              <a:t>⇀ </a:t>
            </a:r>
            <a:r>
              <a:rPr lang="fr-FR" sz="1200" b="1" dirty="0">
                <a:solidFill>
                  <a:srgbClr val="0000FF"/>
                </a:solidFill>
              </a:rPr>
              <a:t>10 </a:t>
            </a:r>
            <a:r>
              <a:rPr lang="fr-FR" sz="1200" b="1" dirty="0" smtClean="0">
                <a:solidFill>
                  <a:srgbClr val="0000FF"/>
                </a:solidFill>
              </a:rPr>
              <a:t>Vœux</a:t>
            </a:r>
            <a:endParaRPr lang="fr-FR" sz="1200" b="1" dirty="0">
              <a:solidFill>
                <a:srgbClr val="0000FF"/>
              </a:solidFill>
            </a:endParaRPr>
          </a:p>
        </p:txBody>
      </p:sp>
      <p:sp>
        <p:nvSpPr>
          <p:cNvPr id="9" name="Légende encadrée avec une bordure 1 8"/>
          <p:cNvSpPr/>
          <p:nvPr/>
        </p:nvSpPr>
        <p:spPr>
          <a:xfrm>
            <a:off x="3923928" y="845518"/>
            <a:ext cx="1620180" cy="1368152"/>
          </a:xfrm>
          <a:prstGeom prst="accentBorderCallout1">
            <a:avLst>
              <a:gd name="adj1" fmla="val 99628"/>
              <a:gd name="adj2" fmla="val -8333"/>
              <a:gd name="adj3" fmla="val 173845"/>
              <a:gd name="adj4" fmla="val 10931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cap="small" dirty="0">
                <a:solidFill>
                  <a:srgbClr val="0000FF"/>
                </a:solidFill>
              </a:rPr>
              <a:t>14 au 31 Mars : </a:t>
            </a:r>
            <a:endParaRPr lang="fr-FR" sz="1600" b="1" cap="small" dirty="0" smtClean="0">
              <a:solidFill>
                <a:srgbClr val="0000FF"/>
              </a:solidFill>
            </a:endParaRPr>
          </a:p>
          <a:p>
            <a:pPr algn="ctr"/>
            <a:r>
              <a:rPr lang="fr-FR" sz="1600" b="1" cap="small" dirty="0">
                <a:solidFill>
                  <a:srgbClr val="0000FF"/>
                </a:solidFill>
              </a:rPr>
              <a:t>s</a:t>
            </a:r>
            <a:r>
              <a:rPr lang="fr-FR" sz="1200" b="1" cap="small" dirty="0" smtClean="0">
                <a:solidFill>
                  <a:srgbClr val="0000FF"/>
                </a:solidFill>
              </a:rPr>
              <a:t>aisie </a:t>
            </a:r>
            <a:r>
              <a:rPr lang="fr-FR" sz="1200" b="1" cap="small" dirty="0">
                <a:solidFill>
                  <a:srgbClr val="0000FF"/>
                </a:solidFill>
              </a:rPr>
              <a:t>des </a:t>
            </a:r>
            <a:endParaRPr lang="fr-FR" sz="1200" b="1" cap="small" dirty="0" smtClean="0">
              <a:solidFill>
                <a:srgbClr val="0000FF"/>
              </a:solidFill>
            </a:endParaRPr>
          </a:p>
          <a:p>
            <a:pPr algn="ctr"/>
            <a:r>
              <a:rPr lang="fr-FR" sz="1200" b="1" cap="small" dirty="0" smtClean="0">
                <a:solidFill>
                  <a:srgbClr val="0000FF"/>
                </a:solidFill>
              </a:rPr>
              <a:t>«</a:t>
            </a:r>
            <a:r>
              <a:rPr lang="fr-FR" sz="1200" b="1" cap="small" dirty="0">
                <a:solidFill>
                  <a:srgbClr val="0000FF"/>
                </a:solidFill>
              </a:rPr>
              <a:t> </a:t>
            </a:r>
            <a:r>
              <a:rPr lang="fr-FR" sz="1200" b="1" cap="small" dirty="0" smtClean="0">
                <a:solidFill>
                  <a:srgbClr val="FF0000"/>
                </a:solidFill>
              </a:rPr>
              <a:t>Fiches </a:t>
            </a:r>
            <a:r>
              <a:rPr lang="fr-FR" sz="1200" b="1" cap="small" dirty="0">
                <a:solidFill>
                  <a:srgbClr val="FF0000"/>
                </a:solidFill>
              </a:rPr>
              <a:t>AVENIR</a:t>
            </a:r>
            <a:r>
              <a:rPr lang="fr-FR" sz="1200" b="1" cap="small" dirty="0">
                <a:solidFill>
                  <a:srgbClr val="0000FF"/>
                </a:solidFill>
              </a:rPr>
              <a:t> » </a:t>
            </a:r>
            <a:endParaRPr lang="fr-FR" sz="1200" b="1" cap="small" dirty="0" smtClean="0">
              <a:solidFill>
                <a:srgbClr val="0000FF"/>
              </a:solidFill>
            </a:endParaRPr>
          </a:p>
          <a:p>
            <a:pPr algn="ctr"/>
            <a:r>
              <a:rPr lang="fr-FR" sz="1200" b="1" cap="small" dirty="0" smtClean="0">
                <a:solidFill>
                  <a:srgbClr val="0000FF"/>
                </a:solidFill>
              </a:rPr>
              <a:t>le </a:t>
            </a:r>
            <a:r>
              <a:rPr lang="fr-FR" sz="1200" b="1" cap="small" dirty="0">
                <a:solidFill>
                  <a:srgbClr val="0000FF"/>
                </a:solidFill>
              </a:rPr>
              <a:t>chef d’établissement émet un avis pour chaque vœu après les conseils de classe du trimestre 2</a:t>
            </a:r>
          </a:p>
        </p:txBody>
      </p:sp>
      <p:sp>
        <p:nvSpPr>
          <p:cNvPr id="10" name="Légende encadrée avec une bordure 1 9"/>
          <p:cNvSpPr/>
          <p:nvPr/>
        </p:nvSpPr>
        <p:spPr>
          <a:xfrm>
            <a:off x="5325380" y="5235438"/>
            <a:ext cx="1512168" cy="1368152"/>
          </a:xfrm>
          <a:prstGeom prst="accentBorderCallout1">
            <a:avLst>
              <a:gd name="adj1" fmla="val 2718"/>
              <a:gd name="adj2" fmla="val -7325"/>
              <a:gd name="adj3" fmla="val -55900"/>
              <a:gd name="adj4" fmla="val 9608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Avril-Juin</a:t>
            </a:r>
            <a:r>
              <a:rPr lang="fr-FR" sz="1200" b="1" cap="small" dirty="0">
                <a:solidFill>
                  <a:srgbClr val="0000FF"/>
                </a:solidFill>
              </a:rPr>
              <a:t> : </a:t>
            </a:r>
            <a:endParaRPr lang="fr-FR" sz="1200" b="1" cap="small" dirty="0" smtClean="0">
              <a:solidFill>
                <a:srgbClr val="0000FF"/>
              </a:solidFill>
            </a:endParaRPr>
          </a:p>
          <a:p>
            <a:pPr algn="ctr"/>
            <a:r>
              <a:rPr lang="fr-FR" sz="1200" b="1" cap="small" dirty="0" smtClean="0">
                <a:solidFill>
                  <a:srgbClr val="0000FF"/>
                </a:solidFill>
              </a:rPr>
              <a:t>Phase de</a:t>
            </a:r>
          </a:p>
          <a:p>
            <a:pPr algn="ctr"/>
            <a:r>
              <a:rPr lang="fr-FR" sz="1200" b="1" cap="small" dirty="0" smtClean="0">
                <a:solidFill>
                  <a:srgbClr val="0000FF"/>
                </a:solidFill>
              </a:rPr>
              <a:t> </a:t>
            </a:r>
            <a:r>
              <a:rPr lang="fr-FR" sz="1200" b="1" dirty="0">
                <a:solidFill>
                  <a:srgbClr val="FF0000"/>
                </a:solidFill>
              </a:rPr>
              <a:t>Réception  et D’acceptation des Propositions </a:t>
            </a:r>
            <a:endParaRPr lang="fr-FR" sz="12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1200" b="1" cap="small" dirty="0" smtClean="0">
                <a:solidFill>
                  <a:srgbClr val="0000FF"/>
                </a:solidFill>
              </a:rPr>
              <a:t>par </a:t>
            </a:r>
            <a:r>
              <a:rPr lang="fr-FR" sz="1200" b="1" cap="small" dirty="0">
                <a:solidFill>
                  <a:srgbClr val="0000FF"/>
                </a:solidFill>
              </a:rPr>
              <a:t>les Etablissements post bac.</a:t>
            </a:r>
          </a:p>
        </p:txBody>
      </p:sp>
      <p:sp>
        <p:nvSpPr>
          <p:cNvPr id="11" name="Légende encadrée avec une bordure 1 10"/>
          <p:cNvSpPr/>
          <p:nvPr/>
        </p:nvSpPr>
        <p:spPr>
          <a:xfrm>
            <a:off x="5796136" y="834083"/>
            <a:ext cx="1512168" cy="1368152"/>
          </a:xfrm>
          <a:prstGeom prst="accentBorderCallout1">
            <a:avLst>
              <a:gd name="adj1" fmla="val 99628"/>
              <a:gd name="adj2" fmla="val -8333"/>
              <a:gd name="adj3" fmla="val 173845"/>
              <a:gd name="adj4" fmla="val 10931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4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Mai </a:t>
            </a:r>
            <a:r>
              <a:rPr lang="fr-FR" sz="2400" b="1" cap="small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fr-FR" sz="1200" b="1" cap="small" dirty="0" smtClean="0">
                <a:solidFill>
                  <a:srgbClr val="0000FF"/>
                </a:solidFill>
              </a:rPr>
              <a:t> </a:t>
            </a:r>
            <a:r>
              <a:rPr lang="fr-FR" sz="1200" b="1" dirty="0">
                <a:solidFill>
                  <a:srgbClr val="FF0000"/>
                </a:solidFill>
              </a:rPr>
              <a:t>Retour des propositions </a:t>
            </a:r>
            <a:r>
              <a:rPr lang="fr-FR" sz="1200" b="1" cap="small" dirty="0">
                <a:solidFill>
                  <a:srgbClr val="0000FF"/>
                </a:solidFill>
              </a:rPr>
              <a:t>aux élèves</a:t>
            </a:r>
            <a:r>
              <a:rPr lang="fr-FR" sz="1200" u="sng" dirty="0"/>
              <a:t>.</a:t>
            </a:r>
            <a:endParaRPr lang="fr-FR" sz="1200" dirty="0"/>
          </a:p>
        </p:txBody>
      </p:sp>
      <p:sp>
        <p:nvSpPr>
          <p:cNvPr id="4" name="Parchemin vertical 3"/>
          <p:cNvSpPr/>
          <p:nvPr/>
        </p:nvSpPr>
        <p:spPr>
          <a:xfrm>
            <a:off x="7092280" y="2996952"/>
            <a:ext cx="1368152" cy="2016224"/>
          </a:xfrm>
          <a:prstGeom prst="vertic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200" b="1" cap="small" dirty="0">
                <a:solidFill>
                  <a:srgbClr val="0000FF"/>
                </a:solidFill>
              </a:rPr>
              <a:t>Pas de </a:t>
            </a:r>
            <a:r>
              <a:rPr lang="fr-FR" sz="1200" b="1" cap="small" dirty="0" smtClean="0">
                <a:solidFill>
                  <a:srgbClr val="0000FF"/>
                </a:solidFill>
              </a:rPr>
              <a:t>proposition complémentaire </a:t>
            </a:r>
            <a:r>
              <a:rPr lang="fr-FR" sz="1600" b="1" cap="small" dirty="0">
                <a:solidFill>
                  <a:srgbClr val="0000FF"/>
                </a:solidFill>
              </a:rPr>
              <a:t>durant le BAC</a:t>
            </a:r>
          </a:p>
        </p:txBody>
      </p:sp>
      <p:sp>
        <p:nvSpPr>
          <p:cNvPr id="14" name="Légende encadrée avec une bordure 1 13"/>
          <p:cNvSpPr/>
          <p:nvPr/>
        </p:nvSpPr>
        <p:spPr>
          <a:xfrm>
            <a:off x="7092280" y="5229200"/>
            <a:ext cx="1512168" cy="1368152"/>
          </a:xfrm>
          <a:prstGeom prst="accentBorderCallout1">
            <a:avLst>
              <a:gd name="adj1" fmla="val 2718"/>
              <a:gd name="adj2" fmla="val -7325"/>
              <a:gd name="adj3" fmla="val -84444"/>
              <a:gd name="adj4" fmla="val 9545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juin </a:t>
            </a:r>
            <a:r>
              <a:rPr lang="fr-FR" sz="1600" b="1" cap="small" dirty="0">
                <a:solidFill>
                  <a:srgbClr val="0000FF"/>
                </a:solidFill>
              </a:rPr>
              <a:t>à </a:t>
            </a:r>
            <a:r>
              <a:rPr lang="fr-FR" sz="1600" b="1" cap="small" dirty="0" smtClean="0">
                <a:solidFill>
                  <a:srgbClr val="0000FF"/>
                </a:solidFill>
              </a:rPr>
              <a:t>septembre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Procédure complémentaire</a:t>
            </a:r>
            <a:endParaRPr lang="fr-FR" sz="1200" b="1" cap="small" dirty="0" smtClean="0">
              <a:solidFill>
                <a:srgbClr val="0000FF"/>
              </a:solidFill>
            </a:endParaRPr>
          </a:p>
          <a:p>
            <a:pPr algn="ctr"/>
            <a:r>
              <a:rPr lang="fr-FR" sz="1200" b="1" cap="small" dirty="0" smtClean="0">
                <a:solidFill>
                  <a:srgbClr val="0000FF"/>
                </a:solidFill>
              </a:rPr>
              <a:t>sur des formations qui auront encore des places vacantes</a:t>
            </a:r>
            <a:endParaRPr lang="fr-FR" sz="1200" b="1" cap="small" dirty="0">
              <a:solidFill>
                <a:srgbClr val="0000FF"/>
              </a:solidFill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75964" y="34119"/>
            <a:ext cx="8960532" cy="646331"/>
          </a:xfrm>
          <a:prstGeom prst="rect">
            <a:avLst/>
          </a:prstGeom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Dates importantes pour  votre orientation</a:t>
            </a:r>
            <a:endParaRPr lang="fr-F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19572" y="6525344"/>
            <a:ext cx="770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M Giraud Georges professeur au lycée Félix Esclangon Manosque</a:t>
            </a:r>
            <a:endParaRPr 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76287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4" grpId="0" animBg="1"/>
      <p:bldP spid="4" grpId="1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75964" y="34119"/>
            <a:ext cx="8960532" cy="646331"/>
          </a:xfrm>
          <a:prstGeom prst="rect">
            <a:avLst/>
          </a:prstGeom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Autres dates importantes …….</a:t>
            </a:r>
            <a:endParaRPr lang="fr-F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760050"/>
            <a:ext cx="43204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FF"/>
                </a:solidFill>
              </a:rPr>
              <a:t>Réunion avec les parents </a:t>
            </a:r>
            <a:r>
              <a:rPr lang="fr-FR" dirty="0" smtClean="0">
                <a:solidFill>
                  <a:srgbClr val="0000FF"/>
                </a:solidFill>
              </a:rPr>
              <a:t>pour </a:t>
            </a:r>
            <a:r>
              <a:rPr lang="fr-FR" dirty="0">
                <a:solidFill>
                  <a:srgbClr val="0000FF"/>
                </a:solidFill>
              </a:rPr>
              <a:t>les explications du « Parcours  SUP ».</a:t>
            </a:r>
          </a:p>
          <a:p>
            <a:endParaRPr lang="fr-FR" dirty="0">
              <a:solidFill>
                <a:srgbClr val="0000FF"/>
              </a:solidFill>
            </a:endParaRPr>
          </a:p>
          <a:p>
            <a:r>
              <a:rPr lang="fr-FR" b="1" dirty="0" smtClean="0">
                <a:solidFill>
                  <a:srgbClr val="0000FF"/>
                </a:solidFill>
              </a:rPr>
              <a:t>Les </a:t>
            </a:r>
            <a:r>
              <a:rPr lang="fr-FR" b="1" dirty="0">
                <a:solidFill>
                  <a:srgbClr val="0000FF"/>
                </a:solidFill>
              </a:rPr>
              <a:t>visio-conférences 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rgbClr val="0000FF"/>
                </a:solidFill>
              </a:rPr>
              <a:t>la </a:t>
            </a:r>
            <a:r>
              <a:rPr lang="fr-FR" dirty="0">
                <a:solidFill>
                  <a:srgbClr val="0000FF"/>
                </a:solidFill>
              </a:rPr>
              <a:t>poursuite d’étude en </a:t>
            </a:r>
            <a:r>
              <a:rPr lang="fr-FR" dirty="0" smtClean="0">
                <a:solidFill>
                  <a:srgbClr val="0000FF"/>
                </a:solidFill>
              </a:rPr>
              <a:t>DUT.</a:t>
            </a:r>
          </a:p>
          <a:p>
            <a:pPr algn="r"/>
            <a:endParaRPr lang="fr-FR" dirty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rgbClr val="0000FF"/>
                </a:solidFill>
              </a:rPr>
              <a:t>la </a:t>
            </a:r>
            <a:r>
              <a:rPr lang="fr-FR" dirty="0">
                <a:solidFill>
                  <a:srgbClr val="0000FF"/>
                </a:solidFill>
              </a:rPr>
              <a:t>poursuite d’étude en </a:t>
            </a:r>
            <a:r>
              <a:rPr lang="fr-FR" dirty="0" smtClean="0">
                <a:solidFill>
                  <a:srgbClr val="0000FF"/>
                </a:solidFill>
              </a:rPr>
              <a:t>BTS.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rgbClr val="0000FF"/>
                </a:solidFill>
              </a:rPr>
              <a:t>la </a:t>
            </a:r>
            <a:r>
              <a:rPr lang="fr-FR" dirty="0">
                <a:solidFill>
                  <a:srgbClr val="0000FF"/>
                </a:solidFill>
              </a:rPr>
              <a:t>poursuite d’étude en </a:t>
            </a:r>
            <a:r>
              <a:rPr lang="fr-FR" dirty="0" smtClean="0">
                <a:solidFill>
                  <a:srgbClr val="0000FF"/>
                </a:solidFill>
              </a:rPr>
              <a:t>Licence</a:t>
            </a:r>
          </a:p>
          <a:p>
            <a:r>
              <a:rPr lang="fr-FR" dirty="0" smtClean="0">
                <a:solidFill>
                  <a:srgbClr val="0000FF"/>
                </a:solidFill>
              </a:rPr>
              <a:t>Administration Economique </a:t>
            </a:r>
            <a:r>
              <a:rPr lang="fr-FR" dirty="0">
                <a:solidFill>
                  <a:srgbClr val="0000FF"/>
                </a:solidFill>
              </a:rPr>
              <a:t>et </a:t>
            </a:r>
            <a:r>
              <a:rPr lang="fr-FR" dirty="0" smtClean="0">
                <a:solidFill>
                  <a:srgbClr val="0000FF"/>
                </a:solidFill>
              </a:rPr>
              <a:t>Sociale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rgbClr val="0000FF"/>
                </a:solidFill>
              </a:rPr>
              <a:t>la </a:t>
            </a:r>
            <a:r>
              <a:rPr lang="fr-FR" dirty="0">
                <a:solidFill>
                  <a:srgbClr val="0000FF"/>
                </a:solidFill>
              </a:rPr>
              <a:t>poursuite d’étude en </a:t>
            </a:r>
            <a:r>
              <a:rPr lang="fr-FR" dirty="0" smtClean="0">
                <a:solidFill>
                  <a:srgbClr val="0000FF"/>
                </a:solidFill>
              </a:rPr>
              <a:t>Droit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0000FF"/>
              </a:solidFill>
            </a:endParaRPr>
          </a:p>
          <a:p>
            <a:r>
              <a:rPr lang="fr-FR" b="1" dirty="0" smtClean="0">
                <a:solidFill>
                  <a:srgbClr val="0000FF"/>
                </a:solidFill>
              </a:rPr>
              <a:t>Intervention du psychologue </a:t>
            </a:r>
          </a:p>
          <a:p>
            <a:pPr algn="r"/>
            <a:r>
              <a:rPr lang="fr-FR" dirty="0" smtClean="0">
                <a:solidFill>
                  <a:srgbClr val="0000FF"/>
                </a:solidFill>
              </a:rPr>
              <a:t>conseillère </a:t>
            </a:r>
            <a:r>
              <a:rPr lang="fr-FR" dirty="0">
                <a:solidFill>
                  <a:srgbClr val="0000FF"/>
                </a:solidFill>
              </a:rPr>
              <a:t>d’Orientation </a:t>
            </a:r>
            <a:endParaRPr lang="fr-FR" dirty="0" smtClean="0">
              <a:solidFill>
                <a:srgbClr val="0000FF"/>
              </a:solidFill>
            </a:endParaRPr>
          </a:p>
          <a:p>
            <a:endParaRPr lang="fr-FR" b="1" dirty="0" smtClean="0">
              <a:solidFill>
                <a:srgbClr val="0000FF"/>
              </a:solidFill>
            </a:endParaRPr>
          </a:p>
          <a:p>
            <a:r>
              <a:rPr lang="fr-FR" b="1" dirty="0" smtClean="0">
                <a:solidFill>
                  <a:srgbClr val="0000FF"/>
                </a:solidFill>
              </a:rPr>
              <a:t>Forum </a:t>
            </a:r>
            <a:r>
              <a:rPr lang="fr-FR" b="1" dirty="0">
                <a:solidFill>
                  <a:srgbClr val="0000FF"/>
                </a:solidFill>
              </a:rPr>
              <a:t>du supérieur </a:t>
            </a:r>
            <a:r>
              <a:rPr lang="fr-FR" b="1" dirty="0" smtClean="0">
                <a:solidFill>
                  <a:srgbClr val="0000FF"/>
                </a:solidFill>
              </a:rPr>
              <a:t>salle </a:t>
            </a:r>
            <a:r>
              <a:rPr lang="fr-FR" b="1" dirty="0" err="1" smtClean="0">
                <a:solidFill>
                  <a:srgbClr val="0000FF"/>
                </a:solidFill>
              </a:rPr>
              <a:t>Osco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r>
              <a:rPr lang="fr-FR" b="1" dirty="0" err="1" smtClean="0">
                <a:solidFill>
                  <a:srgbClr val="0000FF"/>
                </a:solidFill>
              </a:rPr>
              <a:t>Manosco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</a:p>
          <a:p>
            <a:endParaRPr lang="fr-FR" b="1" dirty="0">
              <a:solidFill>
                <a:srgbClr val="0000FF"/>
              </a:solidFill>
            </a:endParaRPr>
          </a:p>
          <a:p>
            <a:r>
              <a:rPr lang="fr-FR" b="1" dirty="0" smtClean="0">
                <a:solidFill>
                  <a:srgbClr val="0000FF"/>
                </a:solidFill>
              </a:rPr>
              <a:t>Forum </a:t>
            </a:r>
            <a:r>
              <a:rPr lang="fr-FR" b="1" dirty="0">
                <a:solidFill>
                  <a:srgbClr val="0000FF"/>
                </a:solidFill>
              </a:rPr>
              <a:t>d’Orientation du Lycée </a:t>
            </a:r>
            <a:r>
              <a:rPr lang="fr-FR" b="1" dirty="0" smtClean="0">
                <a:solidFill>
                  <a:srgbClr val="0000FF"/>
                </a:solidFill>
              </a:rPr>
              <a:t>Esclangon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56230" y="1053891"/>
            <a:ext cx="44802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En janvier</a:t>
            </a:r>
          </a:p>
          <a:p>
            <a:endParaRPr lang="fr-FR" dirty="0">
              <a:solidFill>
                <a:srgbClr val="0000FF"/>
              </a:solidFill>
            </a:endParaRPr>
          </a:p>
          <a:p>
            <a:endParaRPr lang="fr-FR" dirty="0">
              <a:solidFill>
                <a:srgbClr val="0000FF"/>
              </a:solidFill>
            </a:endParaRPr>
          </a:p>
          <a:p>
            <a:r>
              <a:rPr lang="fr-FR" dirty="0" smtClean="0">
                <a:solidFill>
                  <a:srgbClr val="0000FF"/>
                </a:solidFill>
              </a:rPr>
              <a:t>le </a:t>
            </a:r>
            <a:r>
              <a:rPr lang="fr-FR" dirty="0">
                <a:solidFill>
                  <a:srgbClr val="0000FF"/>
                </a:solidFill>
              </a:rPr>
              <a:t>Vendredi 15 décembre de 10h15 à 12h</a:t>
            </a:r>
            <a:r>
              <a:rPr lang="fr-FR" dirty="0" smtClean="0">
                <a:solidFill>
                  <a:srgbClr val="0000FF"/>
                </a:solidFill>
              </a:rPr>
              <a:t>.</a:t>
            </a:r>
          </a:p>
          <a:p>
            <a:pPr algn="r"/>
            <a:endParaRPr lang="fr-FR" dirty="0">
              <a:solidFill>
                <a:srgbClr val="0000FF"/>
              </a:solidFill>
            </a:endParaRPr>
          </a:p>
          <a:p>
            <a:r>
              <a:rPr lang="fr-FR" dirty="0" smtClean="0">
                <a:solidFill>
                  <a:srgbClr val="0000FF"/>
                </a:solidFill>
              </a:rPr>
              <a:t>le </a:t>
            </a:r>
            <a:r>
              <a:rPr lang="fr-FR" dirty="0">
                <a:solidFill>
                  <a:srgbClr val="0000FF"/>
                </a:solidFill>
              </a:rPr>
              <a:t>jeudi 21 Décembre de </a:t>
            </a:r>
            <a:r>
              <a:rPr lang="fr-FR" dirty="0" smtClean="0">
                <a:solidFill>
                  <a:srgbClr val="0000FF"/>
                </a:solidFill>
              </a:rPr>
              <a:t>14h30-16h30</a:t>
            </a:r>
          </a:p>
          <a:p>
            <a:endParaRPr lang="fr-FR" dirty="0">
              <a:solidFill>
                <a:srgbClr val="0000FF"/>
              </a:solidFill>
            </a:endParaRPr>
          </a:p>
          <a:p>
            <a:endParaRPr lang="fr-FR" dirty="0">
              <a:solidFill>
                <a:srgbClr val="0000FF"/>
              </a:solidFill>
            </a:endParaRPr>
          </a:p>
          <a:p>
            <a:r>
              <a:rPr lang="fr-FR" dirty="0" smtClean="0">
                <a:solidFill>
                  <a:srgbClr val="0000FF"/>
                </a:solidFill>
              </a:rPr>
              <a:t>le </a:t>
            </a:r>
            <a:r>
              <a:rPr lang="fr-FR" dirty="0">
                <a:solidFill>
                  <a:srgbClr val="0000FF"/>
                </a:solidFill>
              </a:rPr>
              <a:t>vendredi 12 janvier de 10h15 à 12h</a:t>
            </a:r>
            <a:r>
              <a:rPr lang="fr-FR" dirty="0" smtClean="0">
                <a:solidFill>
                  <a:srgbClr val="0000FF"/>
                </a:solidFill>
              </a:rPr>
              <a:t>.</a:t>
            </a:r>
          </a:p>
          <a:p>
            <a:endParaRPr lang="fr-FR" dirty="0">
              <a:solidFill>
                <a:srgbClr val="0000FF"/>
              </a:solidFill>
            </a:endParaRPr>
          </a:p>
          <a:p>
            <a:r>
              <a:rPr lang="fr-FR" dirty="0" smtClean="0">
                <a:solidFill>
                  <a:srgbClr val="0000FF"/>
                </a:solidFill>
              </a:rPr>
              <a:t>le </a:t>
            </a:r>
            <a:r>
              <a:rPr lang="fr-FR" dirty="0">
                <a:solidFill>
                  <a:srgbClr val="0000FF"/>
                </a:solidFill>
              </a:rPr>
              <a:t>vendredi 26 janvier de 10h15 à 12h.</a:t>
            </a:r>
          </a:p>
          <a:p>
            <a:endParaRPr lang="fr-FR" dirty="0" smtClean="0">
              <a:solidFill>
                <a:srgbClr val="0000FF"/>
              </a:solidFill>
            </a:endParaRPr>
          </a:p>
          <a:p>
            <a:endParaRPr lang="fr-FR" dirty="0">
              <a:solidFill>
                <a:srgbClr val="0000FF"/>
              </a:solidFill>
            </a:endParaRPr>
          </a:p>
          <a:p>
            <a:r>
              <a:rPr lang="fr-FR" dirty="0" smtClean="0">
                <a:solidFill>
                  <a:srgbClr val="0000FF"/>
                </a:solidFill>
              </a:rPr>
              <a:t>du </a:t>
            </a:r>
            <a:r>
              <a:rPr lang="fr-FR" dirty="0">
                <a:solidFill>
                  <a:srgbClr val="0000FF"/>
                </a:solidFill>
              </a:rPr>
              <a:t>22 janvier 2018 au 26 janvier 2018 </a:t>
            </a:r>
            <a:endParaRPr lang="fr-FR" dirty="0" smtClean="0">
              <a:solidFill>
                <a:srgbClr val="0000FF"/>
              </a:solidFill>
            </a:endParaRPr>
          </a:p>
          <a:p>
            <a:endParaRPr lang="fr-FR" dirty="0" smtClean="0">
              <a:solidFill>
                <a:srgbClr val="0000FF"/>
              </a:solidFill>
            </a:endParaRPr>
          </a:p>
          <a:p>
            <a:r>
              <a:rPr lang="fr-FR" dirty="0" smtClean="0">
                <a:solidFill>
                  <a:srgbClr val="0000FF"/>
                </a:solidFill>
              </a:rPr>
              <a:t>le Jeudi </a:t>
            </a:r>
            <a:r>
              <a:rPr lang="fr-FR" dirty="0">
                <a:solidFill>
                  <a:srgbClr val="0000FF"/>
                </a:solidFill>
              </a:rPr>
              <a:t>25 Janvier </a:t>
            </a:r>
            <a:r>
              <a:rPr lang="fr-FR" dirty="0" smtClean="0">
                <a:solidFill>
                  <a:srgbClr val="0000FF"/>
                </a:solidFill>
              </a:rPr>
              <a:t>2018.</a:t>
            </a:r>
            <a:endParaRPr lang="fr-FR" dirty="0">
              <a:solidFill>
                <a:srgbClr val="0000FF"/>
              </a:solidFill>
            </a:endParaRPr>
          </a:p>
          <a:p>
            <a:endParaRPr lang="fr-FR" dirty="0">
              <a:solidFill>
                <a:srgbClr val="0000FF"/>
              </a:solidFill>
            </a:endParaRPr>
          </a:p>
          <a:p>
            <a:r>
              <a:rPr lang="fr-FR" dirty="0" smtClean="0">
                <a:solidFill>
                  <a:srgbClr val="0000FF"/>
                </a:solidFill>
              </a:rPr>
              <a:t>le </a:t>
            </a:r>
            <a:r>
              <a:rPr lang="fr-FR" dirty="0">
                <a:solidFill>
                  <a:srgbClr val="0000FF"/>
                </a:solidFill>
              </a:rPr>
              <a:t>samedi 10 février 2018 de 9 h à 12h.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760050"/>
            <a:ext cx="8568952" cy="53332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19572" y="6525344"/>
            <a:ext cx="770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M Giraud Georges professeur au lycée Félix Esclangon Manosque</a:t>
            </a:r>
            <a:endParaRPr 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9865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2009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 smtClean="0"/>
              <a:t>Vos </a:t>
            </a:r>
            <a:r>
              <a:rPr lang="fr-FR" b="1" dirty="0"/>
              <a:t>matières scolaires préférées : </a:t>
            </a:r>
            <a:r>
              <a:rPr lang="fr-FR" dirty="0" smtClean="0"/>
              <a:t>……..…………..…………………………………………………....... 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 smtClean="0"/>
              <a:t>Vos </a:t>
            </a:r>
            <a:r>
              <a:rPr lang="fr-FR" b="1" dirty="0"/>
              <a:t>points forts / faibles scolaires </a:t>
            </a:r>
            <a:r>
              <a:rPr lang="fr-FR" b="1" dirty="0" smtClean="0">
                <a:solidFill>
                  <a:srgbClr val="0000FF"/>
                </a:solidFill>
              </a:rPr>
              <a:t>ET</a:t>
            </a:r>
            <a:r>
              <a:rPr lang="fr-FR" b="1" dirty="0" smtClean="0"/>
              <a:t> </a:t>
            </a:r>
            <a:r>
              <a:rPr lang="fr-FR" b="1" dirty="0"/>
              <a:t>extra-scolaires : </a:t>
            </a:r>
            <a:r>
              <a:rPr lang="fr-FR" dirty="0" smtClean="0"/>
              <a:t>…..…………………………………….....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 smtClean="0"/>
              <a:t>Vos </a:t>
            </a:r>
            <a:r>
              <a:rPr lang="fr-FR" b="1" dirty="0"/>
              <a:t>centres d’intérêt / vos activités en dehors du lycée </a:t>
            </a:r>
            <a:r>
              <a:rPr lang="fr-FR" b="1" dirty="0" smtClean="0"/>
              <a:t>:</a:t>
            </a:r>
            <a:r>
              <a:rPr lang="fr-FR" dirty="0" smtClean="0"/>
              <a:t>……...……………..…………..….... 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 smtClean="0"/>
              <a:t>Comment imaginez-vous votre vie professionnelle dans dix ans ? </a:t>
            </a:r>
            <a:r>
              <a:rPr lang="fr-FR" dirty="0" smtClean="0"/>
              <a:t>………………………….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 smtClean="0"/>
              <a:t>Comment envisagez-vous votre future insertion professionnelle ? </a:t>
            </a:r>
            <a:endParaRPr lang="fr-FR" dirty="0" smtClean="0"/>
          </a:p>
          <a:p>
            <a:r>
              <a:rPr lang="fr-FR" dirty="0" smtClean="0">
                <a:sym typeface="Wingdings"/>
              </a:rPr>
              <a:t> </a:t>
            </a:r>
            <a:r>
              <a:rPr lang="fr-FR" dirty="0" smtClean="0"/>
              <a:t>Après une poursuite d’études en moins de 3 ans </a:t>
            </a:r>
            <a:r>
              <a:rPr lang="fr-FR" dirty="0" smtClean="0">
                <a:sym typeface="Wingdings"/>
              </a:rPr>
              <a:t> </a:t>
            </a:r>
            <a:r>
              <a:rPr lang="fr-FR" dirty="0" smtClean="0"/>
              <a:t>entre 3 et 5 ans </a:t>
            </a:r>
            <a:r>
              <a:rPr lang="fr-FR" dirty="0" smtClean="0">
                <a:sym typeface="Wingdings"/>
              </a:rPr>
              <a:t> </a:t>
            </a:r>
            <a:r>
              <a:rPr lang="fr-FR" dirty="0" smtClean="0"/>
              <a:t>au-delà de 5 ans </a:t>
            </a:r>
          </a:p>
          <a:p>
            <a:r>
              <a:rPr lang="fr-FR" dirty="0" smtClean="0">
                <a:sym typeface="Wingdings"/>
              </a:rPr>
              <a:t>  </a:t>
            </a:r>
            <a:r>
              <a:rPr lang="fr-FR" dirty="0" smtClean="0"/>
              <a:t>Dès l’obtention du baccalauréat </a:t>
            </a:r>
          </a:p>
          <a:p>
            <a:pPr marL="285750" indent="-285750">
              <a:buFont typeface="Wingdings"/>
              <a:buChar char="q"/>
            </a:pPr>
            <a:r>
              <a:rPr lang="fr-FR" dirty="0" smtClean="0"/>
              <a:t>Vous ne savez pas encore  </a:t>
            </a:r>
          </a:p>
          <a:p>
            <a:endParaRPr lang="fr-FR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 smtClean="0"/>
              <a:t>Exposez votre projet d’études, vos atouts et vos difficultés éventuelles au regard de celui-ci : </a:t>
            </a:r>
            <a:r>
              <a:rPr lang="fr-FR" dirty="0" smtClean="0"/>
              <a:t>……………………………………………………………………………………………………………………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  <a:p>
            <a:pPr marL="342900" indent="-342900">
              <a:buFont typeface="Wingdings"/>
              <a:buChar char="q"/>
            </a:pPr>
            <a:endParaRPr lang="fr-FR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476672"/>
            <a:ext cx="849694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Votre profil – état de votre réflexion </a:t>
            </a:r>
          </a:p>
        </p:txBody>
      </p:sp>
      <p:sp>
        <p:nvSpPr>
          <p:cNvPr id="4" name="Légende encadrée avec une bordure 1 3"/>
          <p:cNvSpPr/>
          <p:nvPr/>
        </p:nvSpPr>
        <p:spPr>
          <a:xfrm>
            <a:off x="395536" y="4797152"/>
            <a:ext cx="1800200" cy="1656184"/>
          </a:xfrm>
          <a:prstGeom prst="accentBorderCallout1">
            <a:avLst>
              <a:gd name="adj1" fmla="val -190"/>
              <a:gd name="adj2" fmla="val -7548"/>
              <a:gd name="adj3" fmla="val -185982"/>
              <a:gd name="adj4" fmla="val 9255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000" b="1" cap="small" dirty="0" smtClean="0">
                <a:solidFill>
                  <a:srgbClr val="0000FF"/>
                </a:solidFill>
              </a:rPr>
              <a:t>Qualités</a:t>
            </a:r>
          </a:p>
          <a:p>
            <a:pPr algn="ctr"/>
            <a:r>
              <a:rPr lang="fr-FR" sz="2000" b="1" cap="small" dirty="0" smtClean="0">
                <a:solidFill>
                  <a:srgbClr val="0000FF"/>
                </a:solidFill>
              </a:rPr>
              <a:t>défauts</a:t>
            </a:r>
            <a:endParaRPr lang="fr-FR" sz="1600" b="1" dirty="0">
              <a:solidFill>
                <a:srgbClr val="FF0000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2915816" y="1700808"/>
            <a:ext cx="864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067944" y="170080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Légende encadrée avec une bordure 1 7"/>
          <p:cNvSpPr/>
          <p:nvPr/>
        </p:nvSpPr>
        <p:spPr>
          <a:xfrm>
            <a:off x="1979712" y="4797152"/>
            <a:ext cx="1800200" cy="1656184"/>
          </a:xfrm>
          <a:prstGeom prst="accentBorderCallout1">
            <a:avLst>
              <a:gd name="adj1" fmla="val -190"/>
              <a:gd name="adj2" fmla="val -7548"/>
              <a:gd name="adj3" fmla="val -167004"/>
              <a:gd name="adj4" fmla="val 3171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Ce que vous aimez </a:t>
            </a:r>
          </a:p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ou </a:t>
            </a:r>
          </a:p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aimeriez faire 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9" name="Légende encadrée avec une bordure 1 8"/>
          <p:cNvSpPr/>
          <p:nvPr/>
        </p:nvSpPr>
        <p:spPr>
          <a:xfrm>
            <a:off x="3563888" y="4797152"/>
            <a:ext cx="1800200" cy="1656184"/>
          </a:xfrm>
          <a:prstGeom prst="accentBorderCallout1">
            <a:avLst>
              <a:gd name="adj1" fmla="val -190"/>
              <a:gd name="adj2" fmla="val -7548"/>
              <a:gd name="adj3" fmla="val -153201"/>
              <a:gd name="adj4" fmla="val 2959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Que ferez-vous dans 10 ans ? </a:t>
            </a:r>
          </a:p>
          <a:p>
            <a:pPr algn="ctr"/>
            <a:endParaRPr lang="fr-FR" sz="1600" b="1" cap="small" dirty="0" smtClean="0">
              <a:solidFill>
                <a:srgbClr val="0000FF"/>
              </a:solidFill>
            </a:endParaRPr>
          </a:p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Qui serez-vous professionnellement dans 10 ans ?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10" name="Légende encadrée avec une bordure 1 9"/>
          <p:cNvSpPr/>
          <p:nvPr/>
        </p:nvSpPr>
        <p:spPr>
          <a:xfrm>
            <a:off x="6588224" y="4797152"/>
            <a:ext cx="1800200" cy="1656184"/>
          </a:xfrm>
          <a:prstGeom prst="accentBorderCallout1">
            <a:avLst>
              <a:gd name="adj1" fmla="val -190"/>
              <a:gd name="adj2" fmla="val -7548"/>
              <a:gd name="adj3" fmla="val -30700"/>
              <a:gd name="adj4" fmla="val -14078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vos points forts à mettre en avant </a:t>
            </a:r>
          </a:p>
          <a:p>
            <a:pPr algn="ctr"/>
            <a:endParaRPr lang="fr-FR" sz="1600" b="1" cap="small" dirty="0" smtClean="0">
              <a:solidFill>
                <a:srgbClr val="0000FF"/>
              </a:solidFill>
            </a:endParaRPr>
          </a:p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Vos points faibles sur lesquels il faut travailler pour les réduire</a:t>
            </a:r>
            <a:endParaRPr lang="fr-FR" sz="1600" b="1" cap="small" dirty="0">
              <a:solidFill>
                <a:srgbClr val="0000FF"/>
              </a:solidFill>
            </a:endParaRPr>
          </a:p>
        </p:txBody>
      </p:sp>
      <p:sp>
        <p:nvSpPr>
          <p:cNvPr id="13" name="Légende encadrée avec une bordure 1 12"/>
          <p:cNvSpPr/>
          <p:nvPr/>
        </p:nvSpPr>
        <p:spPr>
          <a:xfrm>
            <a:off x="4716016" y="4797152"/>
            <a:ext cx="1800200" cy="1656184"/>
          </a:xfrm>
          <a:prstGeom prst="accentBorderCallout1">
            <a:avLst>
              <a:gd name="adj1" fmla="val -190"/>
              <a:gd name="adj2" fmla="val -7548"/>
              <a:gd name="adj3" fmla="val -103741"/>
              <a:gd name="adj4" fmla="val -407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Si vous hésitez, </a:t>
            </a:r>
          </a:p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cochez deux cases </a:t>
            </a:r>
          </a:p>
          <a:p>
            <a:pPr algn="ctr"/>
            <a:r>
              <a:rPr lang="fr-FR" sz="1200" b="1" cap="small" dirty="0" smtClean="0">
                <a:solidFill>
                  <a:srgbClr val="0000FF"/>
                </a:solidFill>
              </a:rPr>
              <a:t>(par exemple moins de 3ans</a:t>
            </a:r>
          </a:p>
          <a:p>
            <a:pPr algn="ctr"/>
            <a:r>
              <a:rPr lang="fr-FR" sz="1200" b="1" cap="small" dirty="0" smtClean="0">
                <a:solidFill>
                  <a:srgbClr val="0000FF"/>
                </a:solidFill>
              </a:rPr>
              <a:t>et entre 3 et 5ans)</a:t>
            </a:r>
            <a:endParaRPr lang="fr-FR" sz="1050" b="1" dirty="0">
              <a:solidFill>
                <a:srgbClr val="FF0000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4655046" y="3462697"/>
            <a:ext cx="4021410" cy="2808312"/>
            <a:chOff x="4655046" y="3462697"/>
            <a:chExt cx="4021410" cy="2808312"/>
          </a:xfrm>
        </p:grpSpPr>
        <p:sp>
          <p:nvSpPr>
            <p:cNvPr id="5" name="Explosion 2 4"/>
            <p:cNvSpPr/>
            <p:nvPr/>
          </p:nvSpPr>
          <p:spPr>
            <a:xfrm>
              <a:off x="4655046" y="3462697"/>
              <a:ext cx="4021410" cy="2808312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80975" algn="ctr"/>
              <a:endParaRPr lang="fr-F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48064" y="4295998"/>
              <a:ext cx="2664296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975" algn="ctr"/>
              <a:r>
                <a:rPr lang="fr-FR" sz="1600" b="1" dirty="0"/>
                <a:t>Cela ne sert à rien de </a:t>
              </a:r>
              <a:r>
                <a:rPr lang="fr-FR" sz="1600" b="1" dirty="0" smtClean="0"/>
                <a:t>masquer ses problèmes.</a:t>
              </a:r>
            </a:p>
            <a:p>
              <a:pPr marL="180975" algn="ctr"/>
              <a:r>
                <a:rPr lang="fr-FR" sz="1600" b="1" dirty="0" smtClean="0"/>
                <a:t>Ils </a:t>
              </a:r>
              <a:r>
                <a:rPr lang="fr-FR" sz="1600" b="1" dirty="0"/>
                <a:t>ressortiront rapidement </a:t>
              </a:r>
              <a:r>
                <a:rPr lang="fr-FR" sz="1600" b="1" dirty="0" smtClean="0"/>
                <a:t>et vous serez en difficulté !!</a:t>
              </a:r>
              <a:endParaRPr lang="fr-FR" sz="1600" b="1" dirty="0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719572" y="6525344"/>
            <a:ext cx="770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M Giraud Georges professeur au lycée Félix Esclangon Manosque</a:t>
            </a:r>
            <a:endParaRPr 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63962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4" grpId="1" uiExpand="1" build="allAtOnce" animBg="1"/>
      <p:bldP spid="8" grpId="0" animBg="1"/>
      <p:bldP spid="8" grpId="1" uiExpand="1" build="allAtOnce" animBg="1"/>
      <p:bldP spid="9" grpId="0" animBg="1"/>
      <p:bldP spid="9" grpId="1" uiExpand="1" build="allAtOnce" animBg="1"/>
      <p:bldP spid="10" grpId="0" animBg="1"/>
      <p:bldP spid="10" grpId="1" uiExpand="1" build="allAtOnce" animBg="1"/>
      <p:bldP spid="13" grpId="0" animBg="1"/>
      <p:bldP spid="13" grpId="1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20090"/>
            <a:ext cx="87849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 smtClean="0"/>
              <a:t>Pour </a:t>
            </a:r>
            <a:r>
              <a:rPr lang="fr-FR" b="1" dirty="0"/>
              <a:t>approfondir vos recherches, vous avez : </a:t>
            </a:r>
            <a:endParaRPr lang="fr-FR" b="1" dirty="0" smtClean="0"/>
          </a:p>
          <a:p>
            <a:endParaRPr lang="fr-FR" dirty="0"/>
          </a:p>
          <a:p>
            <a:pPr marL="285750" indent="-285750">
              <a:buFont typeface="Wingdings"/>
              <a:buChar char="q"/>
            </a:pPr>
            <a:r>
              <a:rPr lang="fr-FR" dirty="0"/>
              <a:t>rencontré le professeur principal </a:t>
            </a:r>
          </a:p>
          <a:p>
            <a:pPr marL="285750" indent="-285750">
              <a:buFont typeface="Wingdings"/>
              <a:buChar char="q"/>
            </a:pPr>
            <a:r>
              <a:rPr lang="fr-FR" dirty="0"/>
              <a:t>rencontré le psychologue de l’éducation nationale (</a:t>
            </a:r>
            <a:r>
              <a:rPr lang="fr-FR" dirty="0" err="1"/>
              <a:t>PsyEN</a:t>
            </a:r>
            <a:r>
              <a:rPr lang="fr-FR" dirty="0"/>
              <a:t>) </a:t>
            </a:r>
          </a:p>
          <a:p>
            <a:pPr marL="285750" indent="-285750">
              <a:buFont typeface="Wingdings"/>
              <a:buChar char="q"/>
            </a:pPr>
            <a:r>
              <a:rPr lang="fr-FR" dirty="0"/>
              <a:t>exploré les documents d’orientation disponibles au CDI </a:t>
            </a:r>
          </a:p>
          <a:p>
            <a:pPr marL="285750" indent="-285750">
              <a:buFont typeface="Wingdings"/>
              <a:buChar char="q"/>
            </a:pPr>
            <a:r>
              <a:rPr lang="fr-FR" dirty="0"/>
              <a:t>passé un questionnaire d’intérêt au centre d’information et d’orientation (CIO) ou au lycée </a:t>
            </a:r>
            <a:endParaRPr lang="fr-FR" dirty="0" smtClean="0"/>
          </a:p>
        </p:txBody>
      </p:sp>
      <p:sp>
        <p:nvSpPr>
          <p:cNvPr id="3" name="Rectangle 2"/>
          <p:cNvSpPr/>
          <p:nvPr/>
        </p:nvSpPr>
        <p:spPr>
          <a:xfrm>
            <a:off x="395536" y="476672"/>
            <a:ext cx="849694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Votre profil – état de votre réflexion </a:t>
            </a:r>
          </a:p>
        </p:txBody>
      </p:sp>
      <p:sp>
        <p:nvSpPr>
          <p:cNvPr id="5" name="Légende encadrée avec une bordure 1 4"/>
          <p:cNvSpPr/>
          <p:nvPr/>
        </p:nvSpPr>
        <p:spPr>
          <a:xfrm>
            <a:off x="395536" y="4797152"/>
            <a:ext cx="1800200" cy="1656184"/>
          </a:xfrm>
          <a:prstGeom prst="accentBorderCallout1">
            <a:avLst>
              <a:gd name="adj1" fmla="val -190"/>
              <a:gd name="adj2" fmla="val -7548"/>
              <a:gd name="adj3" fmla="val -138822"/>
              <a:gd name="adj4" fmla="val 11001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cap="small" dirty="0" smtClean="0">
                <a:solidFill>
                  <a:srgbClr val="0000FF"/>
                </a:solidFill>
              </a:rPr>
              <a:t>Il existe tout un rayon au cdi n’hésitez pas à y faire un tour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6" name="Légende encadrée avec une bordure 1 5"/>
          <p:cNvSpPr/>
          <p:nvPr/>
        </p:nvSpPr>
        <p:spPr>
          <a:xfrm>
            <a:off x="1691680" y="4797152"/>
            <a:ext cx="1800200" cy="1656184"/>
          </a:xfrm>
          <a:prstGeom prst="accentBorderCallout1">
            <a:avLst>
              <a:gd name="adj1" fmla="val -190"/>
              <a:gd name="adj2" fmla="val -7548"/>
              <a:gd name="adj3" fmla="val -104315"/>
              <a:gd name="adj4" fmla="val -4448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cap="small" dirty="0" smtClean="0">
                <a:solidFill>
                  <a:srgbClr val="0000FF"/>
                </a:solidFill>
              </a:rPr>
              <a:t>exemple </a:t>
            </a:r>
            <a:r>
              <a:rPr lang="fr-FR" b="1" cap="small" dirty="0" err="1" smtClean="0">
                <a:solidFill>
                  <a:srgbClr val="0000FF"/>
                </a:solidFill>
              </a:rPr>
              <a:t>onisep</a:t>
            </a:r>
            <a:endParaRPr lang="fr-FR" b="1" cap="small" dirty="0" smtClean="0">
              <a:solidFill>
                <a:srgbClr val="0000FF"/>
              </a:solidFill>
            </a:endParaRPr>
          </a:p>
          <a:p>
            <a:pPr algn="ctr"/>
            <a:r>
              <a:rPr lang="fr-FR" sz="1400" b="1" u="sng" dirty="0" smtClean="0">
                <a:hlinkClick r:id="rId2"/>
              </a:rPr>
              <a:t>Quiz </a:t>
            </a:r>
            <a:r>
              <a:rPr lang="fr-FR" sz="1400" b="1" u="sng" dirty="0">
                <a:hlinkClick r:id="rId2"/>
              </a:rPr>
              <a:t>: quels métiers pour moi </a:t>
            </a:r>
            <a:r>
              <a:rPr lang="fr-FR" sz="1400" b="1" u="sng" dirty="0" smtClean="0">
                <a:hlinkClick r:id="rId2"/>
              </a:rPr>
              <a:t>?</a:t>
            </a:r>
            <a:endParaRPr lang="fr-FR" sz="1400" b="1" u="sng" dirty="0" smtClean="0"/>
          </a:p>
          <a:p>
            <a:pPr algn="ctr"/>
            <a:endParaRPr lang="fr-FR" sz="800" b="1" u="sng" dirty="0" smtClean="0"/>
          </a:p>
          <a:p>
            <a:pPr algn="ctr"/>
            <a:r>
              <a:rPr lang="fr-FR" b="1" cap="small" dirty="0" smtClean="0">
                <a:solidFill>
                  <a:srgbClr val="0000FF"/>
                </a:solidFill>
              </a:rPr>
              <a:t>Exemple IUT</a:t>
            </a:r>
            <a:endParaRPr lang="fr-FR" b="1" cap="small" dirty="0">
              <a:solidFill>
                <a:srgbClr val="0000FF"/>
              </a:solidFill>
            </a:endParaRPr>
          </a:p>
          <a:p>
            <a:pPr algn="ctr"/>
            <a:r>
              <a:rPr lang="fr-FR" sz="1400" b="1" u="sng" dirty="0" smtClean="0">
                <a:hlinkClick r:id="rId3"/>
              </a:rPr>
              <a:t>Et </a:t>
            </a:r>
            <a:r>
              <a:rPr lang="fr-FR" sz="1400" b="1" u="sng" dirty="0">
                <a:hlinkClick r:id="rId3"/>
              </a:rPr>
              <a:t>toi tu fais quoi après le </a:t>
            </a:r>
            <a:r>
              <a:rPr lang="fr-FR" sz="1400" b="1" u="sng" dirty="0" smtClean="0">
                <a:solidFill>
                  <a:srgbClr val="0000FF"/>
                </a:solidFill>
                <a:hlinkClick r:id="rId3"/>
              </a:rPr>
              <a:t>BAC</a:t>
            </a:r>
            <a:endParaRPr lang="fr-FR" sz="1400" b="1" u="sng" dirty="0">
              <a:solidFill>
                <a:srgbClr val="0000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12160" y="134076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19572" y="6525344"/>
            <a:ext cx="770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M Giraud Georges professeur au lycée Félix Esclangon Manosque</a:t>
            </a:r>
            <a:endParaRPr lang="fr-FR" sz="1000" b="1" dirty="0"/>
          </a:p>
        </p:txBody>
      </p:sp>
      <p:pic>
        <p:nvPicPr>
          <p:cNvPr id="13" name="Image 12">
            <a:hlinkClick r:id="rId2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964" y="3569761"/>
            <a:ext cx="2950220" cy="2523535"/>
          </a:xfrm>
          <a:prstGeom prst="rect">
            <a:avLst/>
          </a:prstGeom>
        </p:spPr>
      </p:pic>
      <p:pic>
        <p:nvPicPr>
          <p:cNvPr id="14" name="Image 13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15" y="3573016"/>
            <a:ext cx="3126989" cy="235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96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5" grpId="1" build="allAtOnce" animBg="1"/>
      <p:bldP spid="6" grpId="0" animBg="1"/>
      <p:bldP spid="6" grpId="1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2009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 smtClean="0"/>
              <a:t>Pour </a:t>
            </a:r>
            <a:r>
              <a:rPr lang="fr-FR" b="1" dirty="0"/>
              <a:t>approfondir vos recherches, vous avez : </a:t>
            </a:r>
            <a:endParaRPr lang="fr-FR" b="1" dirty="0" smtClean="0"/>
          </a:p>
          <a:p>
            <a:endParaRPr lang="fr-FR" dirty="0"/>
          </a:p>
          <a:p>
            <a:pPr marL="285750" indent="-285750">
              <a:buFont typeface="Wingdings"/>
              <a:buChar char="q"/>
            </a:pPr>
            <a:r>
              <a:rPr lang="fr-FR" dirty="0"/>
              <a:t>rencontré le professeur principal </a:t>
            </a:r>
          </a:p>
          <a:p>
            <a:pPr marL="285750" indent="-285750">
              <a:buFont typeface="Wingdings"/>
              <a:buChar char="q"/>
            </a:pPr>
            <a:r>
              <a:rPr lang="fr-FR" dirty="0"/>
              <a:t>rencontré le psychologue de l’éducation nationale (</a:t>
            </a:r>
            <a:r>
              <a:rPr lang="fr-FR" dirty="0" err="1"/>
              <a:t>PsyEN</a:t>
            </a:r>
            <a:r>
              <a:rPr lang="fr-FR" dirty="0"/>
              <a:t>) </a:t>
            </a:r>
          </a:p>
          <a:p>
            <a:pPr marL="285750" indent="-285750">
              <a:buFont typeface="Wingdings"/>
              <a:buChar char="q"/>
            </a:pPr>
            <a:r>
              <a:rPr lang="fr-FR" dirty="0"/>
              <a:t>exploré les documents d’orientation disponibles au CDI </a:t>
            </a:r>
          </a:p>
          <a:p>
            <a:pPr marL="285750" indent="-285750">
              <a:buFont typeface="Wingdings"/>
              <a:buChar char="q"/>
            </a:pPr>
            <a:r>
              <a:rPr lang="fr-FR" dirty="0"/>
              <a:t>passé un questionnaire d’intérêt au centre d’information et d’orientation (CIO) ou au lycée </a:t>
            </a:r>
            <a:endParaRPr lang="fr-FR" dirty="0" smtClean="0"/>
          </a:p>
          <a:p>
            <a:pPr marL="285750" indent="-285750">
              <a:buFont typeface="Wingdings"/>
              <a:buChar char="q"/>
            </a:pPr>
            <a:r>
              <a:rPr lang="fr-FR" dirty="0"/>
              <a:t>consulté les sites utiles :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476672"/>
            <a:ext cx="849694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Votre profil – état de votre réflexion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3450175"/>
            <a:ext cx="8640960" cy="2571114"/>
          </a:xfrm>
          <a:prstGeom prst="rect">
            <a:avLst/>
          </a:prstGeom>
        </p:spPr>
        <p:txBody>
          <a:bodyPr wrap="square" numCol="3">
            <a:noAutofit/>
          </a:bodyPr>
          <a:lstStyle/>
          <a:p>
            <a:pPr marL="88900"/>
            <a:r>
              <a:rPr lang="fr-FR" sz="1600" b="1" dirty="0" smtClean="0"/>
              <a:t>Pour approfondir votre information </a:t>
            </a:r>
            <a:r>
              <a:rPr lang="fr-FR" sz="1600" dirty="0" smtClean="0"/>
              <a:t>sur les métiers et les formations : </a:t>
            </a:r>
          </a:p>
          <a:p>
            <a:pPr marL="88900"/>
            <a:r>
              <a:rPr lang="fr-FR" sz="1600" dirty="0" smtClean="0">
                <a:hlinkClick r:id="rId2"/>
              </a:rPr>
              <a:t>www.terminales2017-2018.fr</a:t>
            </a:r>
            <a:endParaRPr lang="fr-FR" sz="1600" dirty="0" smtClean="0"/>
          </a:p>
          <a:p>
            <a:pPr marL="88900"/>
            <a:r>
              <a:rPr lang="fr-FR" sz="1600" dirty="0" smtClean="0">
                <a:hlinkClick r:id="rId3"/>
              </a:rPr>
              <a:t>www.onisep.fr</a:t>
            </a:r>
            <a:endParaRPr lang="fr-FR" sz="1600" dirty="0" smtClean="0"/>
          </a:p>
          <a:p>
            <a:pPr marL="88900"/>
            <a:r>
              <a:rPr lang="fr-FR" sz="1600" dirty="0" smtClean="0">
                <a:hlinkClick r:id="rId4"/>
              </a:rPr>
              <a:t>www.cidj.com</a:t>
            </a:r>
            <a:endParaRPr lang="fr-FR" sz="1600" dirty="0" smtClean="0"/>
          </a:p>
          <a:p>
            <a:pPr marL="88900"/>
            <a:r>
              <a:rPr lang="fr-FR" sz="1600" dirty="0" smtClean="0">
                <a:hlinkClick r:id="rId5"/>
              </a:rPr>
              <a:t>www.orientation-pour-tous.fr</a:t>
            </a:r>
            <a:endParaRPr lang="fr-FR" sz="1600" dirty="0" smtClean="0"/>
          </a:p>
          <a:p>
            <a:pPr marL="88900"/>
            <a:endParaRPr lang="fr-FR" sz="1600" b="1" dirty="0"/>
          </a:p>
          <a:p>
            <a:pPr marL="88900"/>
            <a:endParaRPr lang="fr-FR" sz="1600" b="1" dirty="0" smtClean="0"/>
          </a:p>
          <a:p>
            <a:pPr marL="88900"/>
            <a:endParaRPr lang="fr-FR" sz="1600" b="1" dirty="0"/>
          </a:p>
          <a:p>
            <a:pPr marL="88900"/>
            <a:endParaRPr lang="fr-FR" sz="1600" b="1" dirty="0" smtClean="0"/>
          </a:p>
          <a:p>
            <a:pPr marL="88900"/>
            <a:r>
              <a:rPr lang="fr-FR" sz="1600" b="1" dirty="0" smtClean="0"/>
              <a:t>Pour avoir des informations sur la vie lycéenne et étudiante </a:t>
            </a:r>
            <a:r>
              <a:rPr lang="fr-FR" sz="1600" dirty="0" smtClean="0"/>
              <a:t>: </a:t>
            </a:r>
          </a:p>
          <a:p>
            <a:pPr marL="88900"/>
            <a:r>
              <a:rPr lang="fr-FR" sz="1600" dirty="0" smtClean="0">
                <a:hlinkClick r:id="rId6"/>
              </a:rPr>
              <a:t>www.vie-lyceenne.education.fr</a:t>
            </a:r>
            <a:endParaRPr lang="fr-FR" sz="1600" dirty="0" smtClean="0"/>
          </a:p>
          <a:p>
            <a:pPr marL="88900"/>
            <a:r>
              <a:rPr lang="fr-FR" sz="1600" dirty="0" smtClean="0">
                <a:hlinkClick r:id="rId7"/>
              </a:rPr>
              <a:t>www.crous.fr</a:t>
            </a:r>
            <a:endParaRPr lang="fr-FR" sz="1600" dirty="0" smtClean="0"/>
          </a:p>
          <a:p>
            <a:pPr marL="88900"/>
            <a:r>
              <a:rPr lang="fr-FR" sz="1600" dirty="0" smtClean="0">
                <a:hlinkClick r:id="rId8"/>
              </a:rPr>
              <a:t>www.etudiant.gouv.fr</a:t>
            </a:r>
            <a:endParaRPr lang="fr-FR" sz="1600" dirty="0" smtClean="0"/>
          </a:p>
          <a:p>
            <a:pPr marL="88900"/>
            <a:r>
              <a:rPr lang="fr-FR" sz="1600" dirty="0" smtClean="0">
                <a:hlinkClick r:id="rId9"/>
              </a:rPr>
              <a:t>www.jeunes.gouv.fr</a:t>
            </a:r>
            <a:endParaRPr lang="fr-FR" sz="1600" dirty="0" smtClean="0"/>
          </a:p>
          <a:p>
            <a:pPr marL="88900"/>
            <a:r>
              <a:rPr lang="fr-FR" sz="1600" dirty="0" smtClean="0">
                <a:hlinkClick r:id="rId10"/>
              </a:rPr>
              <a:t>www.cordeesdelareussite.fr</a:t>
            </a:r>
            <a:endParaRPr lang="fr-FR" sz="1600" dirty="0" smtClean="0"/>
          </a:p>
          <a:p>
            <a:pPr marL="88900"/>
            <a:endParaRPr lang="fr-FR" sz="1600" b="1" dirty="0"/>
          </a:p>
          <a:p>
            <a:pPr marL="88900"/>
            <a:endParaRPr lang="fr-FR" sz="1600" b="1" dirty="0" smtClean="0"/>
          </a:p>
          <a:p>
            <a:pPr marL="88900"/>
            <a:endParaRPr lang="fr-FR" sz="1600" b="1" dirty="0"/>
          </a:p>
          <a:p>
            <a:pPr marL="88900"/>
            <a:endParaRPr lang="fr-FR" sz="1600" b="1" dirty="0" smtClean="0"/>
          </a:p>
          <a:p>
            <a:pPr marL="88900"/>
            <a:r>
              <a:rPr lang="fr-FR" sz="1600" b="1" dirty="0" smtClean="0"/>
              <a:t>Thématiques particulières : </a:t>
            </a:r>
            <a:endParaRPr lang="fr-FR" sz="1600" dirty="0" smtClean="0"/>
          </a:p>
          <a:p>
            <a:pPr marL="88900"/>
            <a:r>
              <a:rPr lang="fr-FR" sz="1600" b="1" dirty="0"/>
              <a:t>Apprentissage</a:t>
            </a:r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FR" sz="1600" dirty="0" smtClean="0">
                <a:hlinkClick r:id="rId11"/>
              </a:rPr>
              <a:t>www.alternance.emploi.gouv.fr</a:t>
            </a:r>
            <a:endParaRPr lang="fr-FR" sz="1600" dirty="0" smtClean="0"/>
          </a:p>
          <a:p>
            <a:pPr marL="88900"/>
            <a:r>
              <a:rPr lang="fr-FR" sz="1600" b="1" dirty="0"/>
              <a:t>Europe</a:t>
            </a:r>
            <a:r>
              <a:rPr lang="fr-FR" sz="1600" dirty="0" smtClean="0"/>
              <a:t> : </a:t>
            </a:r>
            <a:r>
              <a:rPr lang="fr-FR" sz="1600" dirty="0" smtClean="0">
                <a:hlinkClick r:id="rId12"/>
              </a:rPr>
              <a:t>www.euroguidance-france.org</a:t>
            </a:r>
            <a:endParaRPr lang="fr-FR" sz="1600" dirty="0" smtClean="0"/>
          </a:p>
          <a:p>
            <a:pPr marL="88900"/>
            <a:r>
              <a:rPr lang="fr-FR" sz="1600" b="1" dirty="0"/>
              <a:t>Enseignement</a:t>
            </a:r>
            <a:r>
              <a:rPr lang="fr-F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600" b="1" dirty="0"/>
              <a:t>à distance </a:t>
            </a:r>
            <a:r>
              <a:rPr lang="fr-FR" sz="1600" dirty="0" smtClean="0"/>
              <a:t>: </a:t>
            </a:r>
            <a:r>
              <a:rPr lang="fr-FR" sz="1600" dirty="0" smtClean="0">
                <a:hlinkClick r:id="rId13"/>
              </a:rPr>
              <a:t>www.cned.fr</a:t>
            </a:r>
            <a:endParaRPr lang="fr-FR" sz="1600" dirty="0" smtClean="0"/>
          </a:p>
          <a:p>
            <a:pPr marL="88900"/>
            <a:r>
              <a:rPr lang="fr-FR" sz="1600" b="1" dirty="0" smtClean="0"/>
              <a:t>Pour poser des questions : </a:t>
            </a:r>
            <a:r>
              <a:rPr lang="fr-FR" sz="1600" dirty="0" smtClean="0">
                <a:hlinkClick r:id="rId14"/>
              </a:rPr>
              <a:t>www.monorientationenligne.fr</a:t>
            </a:r>
            <a:endParaRPr lang="fr-FR" sz="1600" dirty="0" smtClean="0"/>
          </a:p>
          <a:p>
            <a:pPr marL="88900"/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6012160" y="134076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19572" y="6525344"/>
            <a:ext cx="770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M Giraud Georges professeur au lycée Félix Esclangon Manosque</a:t>
            </a:r>
            <a:endParaRPr lang="fr-FR" sz="1000" b="1" dirty="0"/>
          </a:p>
        </p:txBody>
      </p:sp>
      <p:pic>
        <p:nvPicPr>
          <p:cNvPr id="16" name="Image 15">
            <a:hlinkClick r:id="rId2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776940"/>
            <a:ext cx="2797833" cy="295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3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Texte 20"/>
          <p:cNvSpPr txBox="1"/>
          <p:nvPr/>
        </p:nvSpPr>
        <p:spPr>
          <a:xfrm>
            <a:off x="719572" y="6525344"/>
            <a:ext cx="770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M Giraud Georges professeur au lycée Félix Esclangon Manosque</a:t>
            </a:r>
            <a:endParaRPr lang="fr-FR" sz="1000" b="1" dirty="0"/>
          </a:p>
        </p:txBody>
      </p:sp>
      <p:sp>
        <p:nvSpPr>
          <p:cNvPr id="3" name="Rectangle 2"/>
          <p:cNvSpPr/>
          <p:nvPr/>
        </p:nvSpPr>
        <p:spPr>
          <a:xfrm>
            <a:off x="395536" y="476672"/>
            <a:ext cx="849694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Vos intentions d’orientation </a:t>
            </a:r>
            <a:endParaRPr lang="fr-FR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8981" y="836712"/>
            <a:ext cx="84734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olidFill>
                  <a:srgbClr val="0000FF"/>
                </a:solidFill>
              </a:rPr>
              <a:t>Formulez </a:t>
            </a:r>
            <a:r>
              <a:rPr lang="fr-FR" dirty="0">
                <a:solidFill>
                  <a:srgbClr val="0000FF"/>
                </a:solidFill>
              </a:rPr>
              <a:t>vos </a:t>
            </a:r>
            <a:r>
              <a:rPr lang="fr-FR" b="1" dirty="0">
                <a:solidFill>
                  <a:srgbClr val="0000FF"/>
                </a:solidFill>
              </a:rPr>
              <a:t>intentions d’orientation </a:t>
            </a:r>
            <a:r>
              <a:rPr lang="fr-FR" dirty="0">
                <a:solidFill>
                  <a:srgbClr val="0000FF"/>
                </a:solidFill>
              </a:rPr>
              <a:t>en cochant une ou plusieurs cases dans le tableau ci-dessous. </a:t>
            </a:r>
            <a:endParaRPr lang="fr-FR" dirty="0" smtClean="0">
              <a:solidFill>
                <a:srgbClr val="0000FF"/>
              </a:solidFill>
            </a:endParaRPr>
          </a:p>
          <a:p>
            <a:pPr algn="just"/>
            <a:r>
              <a:rPr lang="fr-FR" dirty="0" smtClean="0">
                <a:solidFill>
                  <a:srgbClr val="0000FF"/>
                </a:solidFill>
              </a:rPr>
              <a:t>Les </a:t>
            </a:r>
            <a:r>
              <a:rPr lang="fr-FR" dirty="0">
                <a:solidFill>
                  <a:srgbClr val="0000FF"/>
                </a:solidFill>
              </a:rPr>
              <a:t>intentions exprimées sont des souhaits </a:t>
            </a:r>
            <a:r>
              <a:rPr lang="fr-FR" b="1" dirty="0">
                <a:solidFill>
                  <a:srgbClr val="0000FF"/>
                </a:solidFill>
              </a:rPr>
              <a:t>provisoires </a:t>
            </a:r>
            <a:r>
              <a:rPr lang="fr-FR" dirty="0">
                <a:solidFill>
                  <a:srgbClr val="0000FF"/>
                </a:solidFill>
              </a:rPr>
              <a:t>qui peuvent évoluer. </a:t>
            </a:r>
            <a:endParaRPr lang="fr-FR" dirty="0" smtClean="0">
              <a:solidFill>
                <a:srgbClr val="0000FF"/>
              </a:solidFill>
            </a:endParaRPr>
          </a:p>
          <a:p>
            <a:pPr algn="just"/>
            <a:r>
              <a:rPr lang="fr-FR" dirty="0" smtClean="0">
                <a:solidFill>
                  <a:srgbClr val="0000FF"/>
                </a:solidFill>
              </a:rPr>
              <a:t>Vous </a:t>
            </a:r>
            <a:r>
              <a:rPr lang="fr-FR" dirty="0">
                <a:solidFill>
                  <a:srgbClr val="0000FF"/>
                </a:solidFill>
              </a:rPr>
              <a:t>saisirez vos demandes </a:t>
            </a:r>
            <a:r>
              <a:rPr lang="fr-FR" b="1" dirty="0">
                <a:solidFill>
                  <a:srgbClr val="0000FF"/>
                </a:solidFill>
              </a:rPr>
              <a:t>définitives</a:t>
            </a:r>
            <a:r>
              <a:rPr lang="fr-FR" dirty="0">
                <a:solidFill>
                  <a:srgbClr val="0000FF"/>
                </a:solidFill>
              </a:rPr>
              <a:t> sur la </a:t>
            </a:r>
            <a:r>
              <a:rPr lang="fr-FR" b="1" dirty="0">
                <a:solidFill>
                  <a:srgbClr val="0000FF"/>
                </a:solidFill>
              </a:rPr>
              <a:t>plateforme d’admission</a:t>
            </a:r>
            <a:r>
              <a:rPr lang="fr-FR" dirty="0">
                <a:solidFill>
                  <a:srgbClr val="0000FF"/>
                </a:solidFill>
              </a:rPr>
              <a:t>, au plus tard au </a:t>
            </a:r>
            <a:r>
              <a:rPr lang="fr-FR" u="sng" dirty="0">
                <a:solidFill>
                  <a:srgbClr val="0000FF"/>
                </a:solidFill>
              </a:rPr>
              <a:t>mois de mars.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520725"/>
              </p:ext>
            </p:extLst>
          </p:nvPr>
        </p:nvGraphicFramePr>
        <p:xfrm>
          <a:off x="179513" y="2348880"/>
          <a:ext cx="8712966" cy="4420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3"/>
                <a:gridCol w="3792421"/>
                <a:gridCol w="2904322"/>
              </a:tblGrid>
              <a:tr h="10081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6123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9512" y="2348880"/>
            <a:ext cx="20882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sym typeface="Wingdings"/>
              </a:rPr>
              <a:t> </a:t>
            </a:r>
            <a:r>
              <a:rPr lang="fr-FR" sz="1600" b="1" dirty="0" smtClean="0"/>
              <a:t>Classe </a:t>
            </a:r>
            <a:r>
              <a:rPr lang="fr-FR" sz="1600" b="1" dirty="0"/>
              <a:t>préparatoire aux grandes écoles (CPGE) </a:t>
            </a:r>
            <a:r>
              <a:rPr lang="fr-FR" dirty="0"/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2420888"/>
            <a:ext cx="3582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Littéraire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Scientifique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Économique et commerciale 	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0152" y="2374721"/>
            <a:ext cx="29523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Précisez la ou les spécialité(s) envisagée(s) : </a:t>
            </a:r>
          </a:p>
          <a:p>
            <a:r>
              <a:rPr lang="fr-FR" dirty="0" smtClean="0"/>
              <a:t>…………..…………………………….. </a:t>
            </a:r>
            <a:r>
              <a:rPr lang="fr-FR" dirty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2252718" y="3502749"/>
            <a:ext cx="36874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Spécialité(s) envisagée(s) : </a:t>
            </a:r>
          </a:p>
          <a:p>
            <a:r>
              <a:rPr lang="fr-FR" dirty="0"/>
              <a:t>……………………………………………. 	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3318539"/>
            <a:ext cx="20162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fr-FR" sz="1600" b="1" dirty="0" smtClean="0"/>
              <a:t> Section de technicien supérieur (BTS) </a:t>
            </a:r>
            <a:r>
              <a:rPr lang="fr-FR" sz="1600" dirty="0" smtClean="0">
                <a:solidFill>
                  <a:schemeClr val="dk1"/>
                </a:solidFill>
              </a:rPr>
              <a:t>	</a:t>
            </a:r>
          </a:p>
          <a:p>
            <a:endParaRPr lang="fr-FR" sz="1600" dirty="0"/>
          </a:p>
        </p:txBody>
      </p:sp>
      <p:sp>
        <p:nvSpPr>
          <p:cNvPr id="11" name="Rectangle 10"/>
          <p:cNvSpPr/>
          <p:nvPr/>
        </p:nvSpPr>
        <p:spPr>
          <a:xfrm>
            <a:off x="5956630" y="3284984"/>
            <a:ext cx="2935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Préciser la voie envisagée 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Voie scolaire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Voie de l’apprentissage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72580" y="4221088"/>
            <a:ext cx="2023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b="1" dirty="0"/>
              <a:t>Institut universitaire de technologie (DUT</a:t>
            </a:r>
            <a:r>
              <a:rPr lang="fr-FR" sz="1600" b="1" dirty="0" smtClean="0"/>
              <a:t>)</a:t>
            </a:r>
            <a:r>
              <a:rPr lang="fr-FR" sz="1600" dirty="0"/>
              <a:t>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52718" y="4293096"/>
            <a:ext cx="36154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Spécialité(s) envisagée(s) : </a:t>
            </a:r>
          </a:p>
          <a:p>
            <a:r>
              <a:rPr lang="fr-FR" dirty="0"/>
              <a:t>……………………………………………. 	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56632" y="4221088"/>
            <a:ext cx="2935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Préciser la voie envisagée 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Temps plein IUT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Voie de l’apprentissage 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179513" y="5445224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b="1" dirty="0"/>
              <a:t>Université (licence) </a:t>
            </a:r>
            <a:r>
              <a:rPr lang="fr-FR" dirty="0"/>
              <a:t>	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23728" y="5216426"/>
            <a:ext cx="39650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/>
              <a:t>Domaine arts, lettres et langues </a:t>
            </a: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Domaine </a:t>
            </a:r>
            <a:r>
              <a:rPr lang="fr-FR" sz="1600" dirty="0"/>
              <a:t>droit, économie et </a:t>
            </a:r>
            <a:r>
              <a:rPr lang="fr-FR" sz="1600" dirty="0" smtClean="0"/>
              <a:t>gestion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Domaine </a:t>
            </a:r>
            <a:r>
              <a:rPr lang="fr-FR" sz="1600" dirty="0"/>
              <a:t>sciences humaines et sociales </a:t>
            </a: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Domaine </a:t>
            </a:r>
            <a:r>
              <a:rPr lang="fr-FR" sz="1600" dirty="0"/>
              <a:t>sciences, technologies et santé 	</a:t>
            </a: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Pas </a:t>
            </a:r>
            <a:r>
              <a:rPr lang="fr-FR" sz="1600" dirty="0"/>
              <a:t>encore de choix précis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88804" y="5226680"/>
            <a:ext cx="29546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Mention (s) envisagée(s) :</a:t>
            </a:r>
          </a:p>
          <a:p>
            <a:endParaRPr lang="fr-FR" dirty="0"/>
          </a:p>
          <a:p>
            <a:r>
              <a:rPr lang="fr-FR" dirty="0" smtClean="0"/>
              <a:t>…………..…………………………….. 	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0" name="Légende encadrée avec une bordure 1 19"/>
          <p:cNvSpPr/>
          <p:nvPr/>
        </p:nvSpPr>
        <p:spPr>
          <a:xfrm>
            <a:off x="539552" y="3179628"/>
            <a:ext cx="1944216" cy="1656184"/>
          </a:xfrm>
          <a:prstGeom prst="accentBorderCallout1">
            <a:avLst>
              <a:gd name="adj1" fmla="val 98730"/>
              <a:gd name="adj2" fmla="val -7019"/>
              <a:gd name="adj3" fmla="val 203949"/>
              <a:gd name="adj4" fmla="val 8726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A ne cocher </a:t>
            </a:r>
            <a:r>
              <a:rPr lang="fr-FR" sz="1600" b="1" cap="small" dirty="0" smtClean="0">
                <a:solidFill>
                  <a:srgbClr val="FF0000"/>
                </a:solidFill>
              </a:rPr>
              <a:t>que</a:t>
            </a:r>
            <a:r>
              <a:rPr lang="fr-FR" sz="1600" b="1" cap="small" dirty="0" smtClean="0">
                <a:solidFill>
                  <a:srgbClr val="0000FF"/>
                </a:solidFill>
              </a:rPr>
              <a:t> si vous voulez </a:t>
            </a:r>
          </a:p>
          <a:p>
            <a:pPr algn="ctr"/>
            <a:r>
              <a:rPr lang="fr-FR" sz="1600" b="1" cap="small" dirty="0" smtClean="0">
                <a:solidFill>
                  <a:srgbClr val="FF0000"/>
                </a:solidFill>
              </a:rPr>
              <a:t>aller à l’université </a:t>
            </a:r>
          </a:p>
          <a:p>
            <a:pPr algn="ctr"/>
            <a:r>
              <a:rPr lang="fr-FR" sz="1600" b="1" cap="small" dirty="0" smtClean="0">
                <a:solidFill>
                  <a:srgbClr val="0000FF"/>
                </a:solidFill>
              </a:rPr>
              <a:t>mais que </a:t>
            </a:r>
          </a:p>
          <a:p>
            <a:pPr algn="ctr"/>
            <a:r>
              <a:rPr lang="fr-FR" sz="1600" b="1" u="sng" cap="small" spc="-6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 ne savez pas encore </a:t>
            </a:r>
            <a:r>
              <a:rPr lang="fr-FR" sz="1600" b="1" cap="small" dirty="0" smtClean="0">
                <a:solidFill>
                  <a:srgbClr val="0000FF"/>
                </a:solidFill>
              </a:rPr>
              <a:t>dans quel domaine !</a:t>
            </a:r>
            <a:endParaRPr lang="fr-FR" sz="1200" b="1" u="sng" dirty="0">
              <a:solidFill>
                <a:srgbClr val="0000FF"/>
              </a:solidFill>
            </a:endParaRPr>
          </a:p>
        </p:txBody>
      </p:sp>
      <p:pic>
        <p:nvPicPr>
          <p:cNvPr id="19" name="Image 18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332" y="3356992"/>
            <a:ext cx="3242804" cy="291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7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 animBg="1"/>
      <p:bldP spid="20" grpId="1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476672"/>
            <a:ext cx="8496943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Vos intentions d’orientation </a:t>
            </a:r>
            <a:endParaRPr lang="fr-FR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8981" y="836712"/>
            <a:ext cx="84734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olidFill>
                  <a:srgbClr val="0000FF"/>
                </a:solidFill>
              </a:rPr>
              <a:t>Formulez </a:t>
            </a:r>
            <a:r>
              <a:rPr lang="fr-FR" dirty="0">
                <a:solidFill>
                  <a:srgbClr val="0000FF"/>
                </a:solidFill>
              </a:rPr>
              <a:t>vos </a:t>
            </a:r>
            <a:r>
              <a:rPr lang="fr-FR" b="1" dirty="0">
                <a:solidFill>
                  <a:srgbClr val="0000FF"/>
                </a:solidFill>
              </a:rPr>
              <a:t>intentions d’orientation </a:t>
            </a:r>
            <a:r>
              <a:rPr lang="fr-FR" dirty="0">
                <a:solidFill>
                  <a:srgbClr val="0000FF"/>
                </a:solidFill>
              </a:rPr>
              <a:t>en cochant une ou plusieurs cases dans le tableau ci-dessous. </a:t>
            </a:r>
            <a:endParaRPr lang="fr-FR" dirty="0" smtClean="0">
              <a:solidFill>
                <a:srgbClr val="0000FF"/>
              </a:solidFill>
            </a:endParaRPr>
          </a:p>
          <a:p>
            <a:pPr algn="just"/>
            <a:r>
              <a:rPr lang="fr-FR" dirty="0" smtClean="0">
                <a:solidFill>
                  <a:srgbClr val="0000FF"/>
                </a:solidFill>
              </a:rPr>
              <a:t>Les </a:t>
            </a:r>
            <a:r>
              <a:rPr lang="fr-FR" dirty="0">
                <a:solidFill>
                  <a:srgbClr val="0000FF"/>
                </a:solidFill>
              </a:rPr>
              <a:t>intentions exprimées sont des souhaits </a:t>
            </a:r>
            <a:r>
              <a:rPr lang="fr-FR" b="1" dirty="0">
                <a:solidFill>
                  <a:srgbClr val="0000FF"/>
                </a:solidFill>
              </a:rPr>
              <a:t>provisoires </a:t>
            </a:r>
            <a:r>
              <a:rPr lang="fr-FR" dirty="0">
                <a:solidFill>
                  <a:srgbClr val="0000FF"/>
                </a:solidFill>
              </a:rPr>
              <a:t>qui peuvent évoluer. </a:t>
            </a:r>
            <a:endParaRPr lang="fr-FR" dirty="0" smtClean="0">
              <a:solidFill>
                <a:srgbClr val="0000FF"/>
              </a:solidFill>
            </a:endParaRPr>
          </a:p>
          <a:p>
            <a:pPr algn="just"/>
            <a:r>
              <a:rPr lang="fr-FR" dirty="0" smtClean="0">
                <a:solidFill>
                  <a:srgbClr val="0000FF"/>
                </a:solidFill>
              </a:rPr>
              <a:t>Vous </a:t>
            </a:r>
            <a:r>
              <a:rPr lang="fr-FR" dirty="0">
                <a:solidFill>
                  <a:srgbClr val="0000FF"/>
                </a:solidFill>
              </a:rPr>
              <a:t>saisirez vos demandes </a:t>
            </a:r>
            <a:r>
              <a:rPr lang="fr-FR" b="1" dirty="0">
                <a:solidFill>
                  <a:srgbClr val="0000FF"/>
                </a:solidFill>
              </a:rPr>
              <a:t>définitives</a:t>
            </a:r>
            <a:r>
              <a:rPr lang="fr-FR" dirty="0">
                <a:solidFill>
                  <a:srgbClr val="0000FF"/>
                </a:solidFill>
              </a:rPr>
              <a:t> sur la </a:t>
            </a:r>
            <a:r>
              <a:rPr lang="fr-FR" b="1" dirty="0">
                <a:solidFill>
                  <a:srgbClr val="0000FF"/>
                </a:solidFill>
              </a:rPr>
              <a:t>plateforme d’admission</a:t>
            </a:r>
            <a:r>
              <a:rPr lang="fr-FR" dirty="0">
                <a:solidFill>
                  <a:srgbClr val="0000FF"/>
                </a:solidFill>
              </a:rPr>
              <a:t>, au plus tard au mois de mars.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687539"/>
              </p:ext>
            </p:extLst>
          </p:nvPr>
        </p:nvGraphicFramePr>
        <p:xfrm>
          <a:off x="179513" y="2348880"/>
          <a:ext cx="8712966" cy="262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3"/>
                <a:gridCol w="4464496"/>
                <a:gridCol w="2232247"/>
              </a:tblGrid>
              <a:tr h="10081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6123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9512" y="2348880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sym typeface="Wingdings"/>
              </a:rPr>
              <a:t> </a:t>
            </a:r>
            <a:r>
              <a:rPr lang="fr-FR" sz="1600" b="1" dirty="0"/>
              <a:t>École spécialisée </a:t>
            </a:r>
            <a:r>
              <a:rPr lang="fr-FR" sz="1600" dirty="0"/>
              <a:t>	</a:t>
            </a:r>
          </a:p>
          <a:p>
            <a:r>
              <a:rPr lang="fr-FR" dirty="0"/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2195736" y="2364268"/>
            <a:ext cx="6696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ym typeface="Wingdings"/>
              </a:rPr>
              <a:t> </a:t>
            </a:r>
            <a:r>
              <a:rPr lang="fr-FR" dirty="0" smtClean="0"/>
              <a:t>Arts </a:t>
            </a:r>
            <a:r>
              <a:rPr lang="fr-FR" dirty="0"/>
              <a:t> </a:t>
            </a:r>
            <a:r>
              <a:rPr lang="fr-FR" dirty="0" smtClean="0"/>
              <a:t>                           </a:t>
            </a:r>
            <a:r>
              <a:rPr lang="fr-FR" dirty="0" smtClean="0">
                <a:sym typeface="Wingdings"/>
              </a:rPr>
              <a:t>  </a:t>
            </a:r>
            <a:r>
              <a:rPr lang="fr-FR" dirty="0" smtClean="0"/>
              <a:t>Commerce 	</a:t>
            </a:r>
            <a:r>
              <a:rPr lang="fr-FR" dirty="0" smtClean="0">
                <a:sym typeface="Wingdings"/>
              </a:rPr>
              <a:t>  </a:t>
            </a:r>
            <a:r>
              <a:rPr lang="fr-FR" dirty="0" smtClean="0"/>
              <a:t>Ingénieur 	</a:t>
            </a:r>
            <a:r>
              <a:rPr lang="fr-FR" dirty="0" smtClean="0">
                <a:sym typeface="Wingdings"/>
              </a:rPr>
              <a:t> </a:t>
            </a:r>
            <a:r>
              <a:rPr lang="fr-FR" dirty="0" smtClean="0"/>
              <a:t>Santé </a:t>
            </a:r>
            <a:endParaRPr lang="fr-FR" dirty="0"/>
          </a:p>
          <a:p>
            <a:r>
              <a:rPr lang="fr-FR" dirty="0" smtClean="0">
                <a:sym typeface="Wingdings"/>
              </a:rPr>
              <a:t> </a:t>
            </a:r>
            <a:r>
              <a:rPr lang="fr-FR" dirty="0" smtClean="0"/>
              <a:t>Sciences politiques   </a:t>
            </a:r>
            <a:r>
              <a:rPr lang="fr-FR" dirty="0" smtClean="0">
                <a:sym typeface="Wingdings"/>
              </a:rPr>
              <a:t>  </a:t>
            </a:r>
            <a:r>
              <a:rPr lang="fr-FR" dirty="0" smtClean="0"/>
              <a:t>Social 	 </a:t>
            </a:r>
            <a:r>
              <a:rPr lang="fr-FR" dirty="0" smtClean="0">
                <a:sym typeface="Wingdings"/>
              </a:rPr>
              <a:t> </a:t>
            </a:r>
            <a:r>
              <a:rPr lang="fr-FR" dirty="0" smtClean="0"/>
              <a:t>Sport </a:t>
            </a:r>
            <a:r>
              <a:rPr lang="fr-FR" dirty="0"/>
              <a:t>	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Autre(s), précisez : ……………………………………………………………………….</a:t>
            </a:r>
            <a:r>
              <a:rPr lang="fr-FR" dirty="0"/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504" y="3647926"/>
            <a:ext cx="23042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fr-FR" sz="1600" b="1" dirty="0" smtClean="0"/>
              <a:t> </a:t>
            </a:r>
            <a:r>
              <a:rPr lang="fr-FR" sz="1600" b="1" dirty="0"/>
              <a:t>Autre(s) formation(s) envisagée(s) </a:t>
            </a:r>
            <a:r>
              <a:rPr lang="fr-FR" sz="1600" dirty="0"/>
              <a:t>	</a:t>
            </a:r>
          </a:p>
          <a:p>
            <a:pPr>
              <a:defRPr/>
            </a:pPr>
            <a:endParaRPr lang="fr-FR" sz="1600" dirty="0" smtClean="0">
              <a:solidFill>
                <a:schemeClr val="dk1"/>
              </a:solidFill>
            </a:endParaRPr>
          </a:p>
          <a:p>
            <a:endParaRPr lang="fr-FR" sz="1600" dirty="0"/>
          </a:p>
        </p:txBody>
      </p:sp>
      <p:sp>
        <p:nvSpPr>
          <p:cNvPr id="16" name="Rectangle 15"/>
          <p:cNvSpPr/>
          <p:nvPr/>
        </p:nvSpPr>
        <p:spPr>
          <a:xfrm>
            <a:off x="2189177" y="3429000"/>
            <a:ext cx="447105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Classe de mise à niveau   </a:t>
            </a:r>
            <a:r>
              <a:rPr lang="fr-FR" sz="1600" dirty="0" smtClean="0">
                <a:sym typeface="Wingdings"/>
              </a:rPr>
              <a:t> Études comptables (hôtellerie….)                          et financière</a:t>
            </a:r>
          </a:p>
          <a:p>
            <a:endParaRPr lang="fr-FR" sz="10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Formation 	            </a:t>
            </a:r>
            <a:r>
              <a:rPr lang="fr-FR" sz="1600" dirty="0" smtClean="0">
                <a:sym typeface="Wingdings"/>
              </a:rPr>
              <a:t> Études à l’étranger</a:t>
            </a:r>
          </a:p>
          <a:p>
            <a:endParaRPr lang="fr-FR" sz="10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complémentaire</a:t>
            </a:r>
            <a:r>
              <a:rPr lang="fr-FR" sz="1600" dirty="0"/>
              <a:t>	</a:t>
            </a:r>
            <a:r>
              <a:rPr lang="fr-FR" sz="1600" dirty="0" smtClean="0">
                <a:sym typeface="Wingdings"/>
              </a:rPr>
              <a:t>             Autre : </a:t>
            </a:r>
            <a:endParaRPr lang="fr-FR" sz="16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6660233" y="3452309"/>
            <a:ext cx="21625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Précisez :</a:t>
            </a:r>
          </a:p>
          <a:p>
            <a:r>
              <a:rPr lang="fr-FR" dirty="0" smtClean="0"/>
              <a:t>…………..…………………</a:t>
            </a:r>
          </a:p>
          <a:p>
            <a:endParaRPr lang="fr-FR" dirty="0"/>
          </a:p>
          <a:p>
            <a:r>
              <a:rPr lang="fr-FR" dirty="0" smtClean="0"/>
              <a:t>………….. ……………….	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92967" y="5085184"/>
            <a:ext cx="8629832" cy="1200329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fr-FR" b="1" dirty="0"/>
              <a:t>Si vous n’envisagez pas une inscription dans l’enseignement supérieur l’année prochaine, précisez vos intentions : </a:t>
            </a:r>
            <a:r>
              <a:rPr lang="fr-FR" dirty="0"/>
              <a:t>	</a:t>
            </a:r>
          </a:p>
          <a:p>
            <a:r>
              <a:rPr lang="fr-FR" dirty="0" smtClean="0">
                <a:sym typeface="Wingdings"/>
              </a:rPr>
              <a:t>  </a:t>
            </a:r>
            <a:r>
              <a:rPr lang="fr-FR" dirty="0" smtClean="0"/>
              <a:t>Année </a:t>
            </a:r>
            <a:r>
              <a:rPr lang="fr-FR" dirty="0"/>
              <a:t>de </a:t>
            </a:r>
            <a:r>
              <a:rPr lang="fr-FR" dirty="0" smtClean="0"/>
              <a:t>césure </a:t>
            </a:r>
            <a:r>
              <a:rPr lang="fr-FR" sz="1400" dirty="0" smtClean="0"/>
              <a:t>(sabbatique)</a:t>
            </a:r>
            <a:r>
              <a:rPr lang="fr-FR" dirty="0" smtClean="0">
                <a:sym typeface="Wingdings"/>
              </a:rPr>
              <a:t>      </a:t>
            </a:r>
            <a:r>
              <a:rPr lang="fr-FR" dirty="0" smtClean="0"/>
              <a:t>Séjour </a:t>
            </a:r>
            <a:r>
              <a:rPr lang="fr-FR" dirty="0"/>
              <a:t>linguistique </a:t>
            </a:r>
            <a:r>
              <a:rPr lang="fr-FR" dirty="0" smtClean="0"/>
              <a:t>	</a:t>
            </a:r>
            <a:r>
              <a:rPr lang="fr-FR" dirty="0" smtClean="0">
                <a:sym typeface="Wingdings"/>
              </a:rPr>
              <a:t>   </a:t>
            </a:r>
            <a:r>
              <a:rPr lang="fr-FR" dirty="0" smtClean="0"/>
              <a:t>Autre, précisez : </a:t>
            </a:r>
          </a:p>
          <a:p>
            <a:r>
              <a:rPr lang="fr-FR" dirty="0" smtClean="0">
                <a:sym typeface="Wingdings"/>
              </a:rPr>
              <a:t> </a:t>
            </a:r>
            <a:r>
              <a:rPr lang="fr-FR" dirty="0" smtClean="0"/>
              <a:t>Service civique 		</a:t>
            </a:r>
            <a:r>
              <a:rPr lang="fr-FR" dirty="0" smtClean="0">
                <a:sym typeface="Wingdings"/>
              </a:rPr>
              <a:t>        </a:t>
            </a:r>
            <a:r>
              <a:rPr lang="fr-FR" dirty="0" smtClean="0"/>
              <a:t>Insertion </a:t>
            </a:r>
            <a:r>
              <a:rPr lang="fr-FR" dirty="0"/>
              <a:t>professionnelle </a:t>
            </a:r>
            <a:r>
              <a:rPr lang="fr-FR" dirty="0" smtClean="0"/>
              <a:t>  …………………………………….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19572" y="6525344"/>
            <a:ext cx="7704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M Giraud Georges professeur au lycée Félix Esclangon Manosque</a:t>
            </a:r>
            <a:endParaRPr lang="fr-FR" sz="1000" b="1" dirty="0"/>
          </a:p>
        </p:txBody>
      </p:sp>
      <p:pic>
        <p:nvPicPr>
          <p:cNvPr id="13" name="Image 1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0783"/>
            <a:ext cx="2450389" cy="2730782"/>
          </a:xfrm>
          <a:prstGeom prst="rect">
            <a:avLst/>
          </a:prstGeom>
        </p:spPr>
      </p:pic>
      <p:pic>
        <p:nvPicPr>
          <p:cNvPr id="14" name="Image 13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40783"/>
            <a:ext cx="2803928" cy="2724687"/>
          </a:xfrm>
          <a:prstGeom prst="rect">
            <a:avLst/>
          </a:prstGeom>
        </p:spPr>
      </p:pic>
      <p:pic>
        <p:nvPicPr>
          <p:cNvPr id="19" name="Image 18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595" y="4101746"/>
            <a:ext cx="2450389" cy="27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16563 -0.3178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-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6" grpId="0"/>
      <p:bldP spid="17" grpId="0"/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1040</Words>
  <Application>Microsoft Office PowerPoint</Application>
  <PresentationFormat>Affichage à l'écran (4:3)</PresentationFormat>
  <Paragraphs>226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Fiche dialogue  pour l’orientation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dialogue pour l’orientation</dc:title>
  <dc:creator>giraud</dc:creator>
  <cp:lastModifiedBy>PASCALE</cp:lastModifiedBy>
  <cp:revision>31</cp:revision>
  <dcterms:created xsi:type="dcterms:W3CDTF">2017-11-30T17:00:20Z</dcterms:created>
  <dcterms:modified xsi:type="dcterms:W3CDTF">2017-12-10T19:49:03Z</dcterms:modified>
</cp:coreProperties>
</file>