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40"/>
  </p:notesMasterIdLst>
  <p:handoutMasterIdLst>
    <p:handoutMasterId r:id="rId41"/>
  </p:handoutMasterIdLst>
  <p:sldIdLst>
    <p:sldId id="264" r:id="rId5"/>
    <p:sldId id="276" r:id="rId6"/>
    <p:sldId id="266" r:id="rId7"/>
    <p:sldId id="285" r:id="rId8"/>
    <p:sldId id="293" r:id="rId9"/>
    <p:sldId id="286" r:id="rId10"/>
    <p:sldId id="294" r:id="rId11"/>
    <p:sldId id="295" r:id="rId12"/>
    <p:sldId id="310" r:id="rId13"/>
    <p:sldId id="298" r:id="rId14"/>
    <p:sldId id="299" r:id="rId15"/>
    <p:sldId id="300" r:id="rId16"/>
    <p:sldId id="311" r:id="rId17"/>
    <p:sldId id="281" r:id="rId18"/>
    <p:sldId id="287" r:id="rId19"/>
    <p:sldId id="291" r:id="rId20"/>
    <p:sldId id="292" r:id="rId21"/>
    <p:sldId id="308" r:id="rId22"/>
    <p:sldId id="304" r:id="rId23"/>
    <p:sldId id="305" r:id="rId24"/>
    <p:sldId id="307" r:id="rId25"/>
    <p:sldId id="306" r:id="rId26"/>
    <p:sldId id="309" r:id="rId27"/>
    <p:sldId id="282" r:id="rId28"/>
    <p:sldId id="290" r:id="rId29"/>
    <p:sldId id="288" r:id="rId30"/>
    <p:sldId id="317" r:id="rId31"/>
    <p:sldId id="314" r:id="rId32"/>
    <p:sldId id="319" r:id="rId33"/>
    <p:sldId id="318" r:id="rId34"/>
    <p:sldId id="321" r:id="rId35"/>
    <p:sldId id="315" r:id="rId36"/>
    <p:sldId id="316" r:id="rId37"/>
    <p:sldId id="312" r:id="rId38"/>
    <p:sldId id="313" r:id="rId39"/>
  </p:sldIdLst>
  <p:sldSz cx="12188825" cy="6858000"/>
  <p:notesSz cx="6797675" cy="9926638"/>
  <p:defaultTextStyle>
    <a:defPPr rtl="0">
      <a:defRPr lang="fr-F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3375" autoAdjust="0"/>
  </p:normalViewPr>
  <p:slideViewPr>
    <p:cSldViewPr showGuides="1">
      <p:cViewPr>
        <p:scale>
          <a:sx n="50" d="100"/>
          <a:sy n="50" d="100"/>
        </p:scale>
        <p:origin x="-1416" y="-72"/>
      </p:cViewPr>
      <p:guideLst>
        <p:guide orient="horz" pos="2160"/>
        <p:guide pos="3839"/>
      </p:guideLst>
    </p:cSldViewPr>
  </p:slideViewPr>
  <p:notesTextViewPr>
    <p:cViewPr>
      <p:scale>
        <a:sx n="1" d="1"/>
        <a:sy n="1" d="1"/>
      </p:scale>
      <p:origin x="0" y="0"/>
    </p:cViewPr>
  </p:notesTextViewPr>
  <p:notesViewPr>
    <p:cSldViewPr>
      <p:cViewPr varScale="1">
        <p:scale>
          <a:sx n="48" d="100"/>
          <a:sy n="48" d="100"/>
        </p:scale>
        <p:origin x="2886" y="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964A11-60E0-48D1-9D32-82C50FF38D2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C1DF2E0B-F034-409C-97BE-B1E077D0166A}">
      <dgm:prSet phldrT="[Text]" custT="1"/>
      <dgm:spPr>
        <a:solidFill>
          <a:schemeClr val="bg2">
            <a:lumMod val="75000"/>
          </a:schemeClr>
        </a:solidFill>
      </dgm:spPr>
      <dgm:t>
        <a:bodyPr/>
        <a:lstStyle/>
        <a:p>
          <a:pPr algn="ctr" defTabSz="914400">
            <a:buNone/>
          </a:pPr>
          <a:r>
            <a:rPr lang="fr-FR" sz="2900" noProof="0" dirty="0" smtClean="0"/>
            <a:t>Renforcement des accords de groupe </a:t>
          </a:r>
          <a:endParaRPr lang="fr-FR" sz="2900" noProof="0" dirty="0"/>
        </a:p>
      </dgm:t>
    </dgm:pt>
    <dgm:pt modelId="{42A31C57-B267-4553-8EBC-89957EA9919E}" type="parTrans" cxnId="{A6D803CA-B590-4F5F-AC18-40F3D632022F}">
      <dgm:prSet/>
      <dgm:spPr/>
      <dgm:t>
        <a:bodyPr/>
        <a:lstStyle/>
        <a:p>
          <a:endParaRPr lang="en-US"/>
        </a:p>
      </dgm:t>
    </dgm:pt>
    <dgm:pt modelId="{F799DE04-BE06-4558-B401-CA9BE73B0FE5}" type="sibTrans" cxnId="{A6D803CA-B590-4F5F-AC18-40F3D632022F}">
      <dgm:prSet/>
      <dgm:spPr/>
      <dgm:t>
        <a:bodyPr/>
        <a:lstStyle/>
        <a:p>
          <a:endParaRPr lang="en-US"/>
        </a:p>
      </dgm:t>
    </dgm:pt>
    <dgm:pt modelId="{9FA67F5C-A2B3-4A17-AA93-5C0AD273B2D5}">
      <dgm:prSet phldrT="[Text]" custT="1"/>
      <dgm:spPr>
        <a:solidFill>
          <a:schemeClr val="tx1">
            <a:lumMod val="75000"/>
          </a:schemeClr>
        </a:solidFill>
      </dgm:spPr>
      <dgm:t>
        <a:bodyPr/>
        <a:lstStyle/>
        <a:p>
          <a:pPr algn="ctr" defTabSz="914400">
            <a:buNone/>
          </a:pPr>
          <a:r>
            <a:rPr lang="fr-FR" sz="1800" b="0" i="0" noProof="0" dirty="0" smtClean="0">
              <a:latin typeface="Century Gothic"/>
              <a:ea typeface="+mn-ea"/>
              <a:cs typeface="+mn-cs"/>
            </a:rPr>
            <a:t>Dispense de respecter la négociation d’entreprise obligatoire </a:t>
          </a:r>
        </a:p>
        <a:p>
          <a:pPr algn="ctr" defTabSz="914400">
            <a:buNone/>
          </a:pPr>
          <a:r>
            <a:rPr lang="fr-FR" sz="1200" b="0" i="0" noProof="0" dirty="0" smtClean="0">
              <a:latin typeface="Century Gothic"/>
              <a:ea typeface="+mn-ea"/>
              <a:cs typeface="+mn-cs"/>
            </a:rPr>
            <a:t>Conditions : </a:t>
          </a:r>
        </a:p>
        <a:p>
          <a:pPr algn="ctr" defTabSz="914400">
            <a:buNone/>
          </a:pPr>
          <a:r>
            <a:rPr lang="fr-FR" sz="1200" b="0" i="0" noProof="0" dirty="0" smtClean="0">
              <a:latin typeface="Century Gothic"/>
              <a:ea typeface="+mn-ea"/>
              <a:cs typeface="+mn-cs"/>
            </a:rPr>
            <a:t>- si un accord de méthode conclu au niveau du groupe le prévoit  ainsi que les thèmes</a:t>
          </a:r>
        </a:p>
        <a:p>
          <a:pPr algn="ctr" defTabSz="914400">
            <a:buNone/>
          </a:pPr>
          <a:r>
            <a:rPr lang="fr-FR" sz="1200" b="0" i="0" noProof="0" dirty="0" smtClean="0">
              <a:latin typeface="Century Gothic"/>
              <a:ea typeface="+mn-ea"/>
              <a:cs typeface="+mn-cs"/>
            </a:rPr>
            <a:t>- un accord est conclu au niveau du groupe </a:t>
          </a:r>
          <a:endParaRPr lang="fr-FR" sz="1200" b="0" i="0" noProof="0" dirty="0">
            <a:latin typeface="Century Gothic"/>
            <a:ea typeface="+mn-ea"/>
            <a:cs typeface="+mn-cs"/>
          </a:endParaRPr>
        </a:p>
      </dgm:t>
    </dgm:pt>
    <dgm:pt modelId="{F1B411E4-892B-4114-B93A-577EE42BA548}" type="parTrans" cxnId="{BC5D9862-DAC4-4192-97F4-E8931AD3B7CB}">
      <dgm:prSet/>
      <dgm:spPr/>
      <dgm:t>
        <a:bodyPr/>
        <a:lstStyle/>
        <a:p>
          <a:endParaRPr lang="en-US"/>
        </a:p>
      </dgm:t>
    </dgm:pt>
    <dgm:pt modelId="{8A5F7F56-540A-4DE5-B118-0068853256FC}" type="sibTrans" cxnId="{BC5D9862-DAC4-4192-97F4-E8931AD3B7CB}">
      <dgm:prSet/>
      <dgm:spPr/>
      <dgm:t>
        <a:bodyPr/>
        <a:lstStyle/>
        <a:p>
          <a:endParaRPr lang="en-US"/>
        </a:p>
      </dgm:t>
    </dgm:pt>
    <dgm:pt modelId="{BAFD4250-3194-435C-9DB9-26F654B5C03A}">
      <dgm:prSet phldrT="[Text]"/>
      <dgm:spPr>
        <a:solidFill>
          <a:schemeClr val="bg2">
            <a:lumMod val="75000"/>
          </a:schemeClr>
        </a:solidFill>
      </dgm:spPr>
      <dgm:t>
        <a:bodyPr/>
        <a:lstStyle/>
        <a:p>
          <a:pPr algn="ctr" defTabSz="914400">
            <a:buNone/>
          </a:pPr>
          <a:r>
            <a:rPr lang="fr-FR" sz="1800" b="0" i="0" noProof="1" smtClean="0">
              <a:latin typeface="+mn-lt"/>
              <a:ea typeface="+mn-ea"/>
              <a:cs typeface="+mn-cs"/>
            </a:rPr>
            <a:t>Création des accords interentreprises</a:t>
          </a:r>
          <a:endParaRPr lang="fr-FR" sz="1800" b="0" i="0" noProof="1">
            <a:latin typeface="+mn-lt"/>
            <a:ea typeface="+mn-ea"/>
            <a:cs typeface="+mn-cs"/>
          </a:endParaRPr>
        </a:p>
      </dgm:t>
    </dgm:pt>
    <dgm:pt modelId="{0D4B85D5-5F65-4827-8832-FBF48D7B3363}" type="parTrans" cxnId="{071FB365-FE77-48F5-BA17-484D6C356434}">
      <dgm:prSet/>
      <dgm:spPr/>
      <dgm:t>
        <a:bodyPr/>
        <a:lstStyle/>
        <a:p>
          <a:endParaRPr lang="en-US"/>
        </a:p>
      </dgm:t>
    </dgm:pt>
    <dgm:pt modelId="{00CC07D1-76CC-4C43-9A72-FD68CB53A52F}" type="sibTrans" cxnId="{071FB365-FE77-48F5-BA17-484D6C356434}">
      <dgm:prSet/>
      <dgm:spPr/>
      <dgm:t>
        <a:bodyPr/>
        <a:lstStyle/>
        <a:p>
          <a:endParaRPr lang="en-US"/>
        </a:p>
      </dgm:t>
    </dgm:pt>
    <dgm:pt modelId="{39865F2F-A0A2-4069-A0A8-DBD105077B60}">
      <dgm:prSet phldrT="[Text]"/>
      <dgm:spPr>
        <a:solidFill>
          <a:schemeClr val="tx1">
            <a:lumMod val="75000"/>
          </a:schemeClr>
        </a:solidFill>
      </dgm:spPr>
      <dgm:t>
        <a:bodyPr/>
        <a:lstStyle/>
        <a:p>
          <a:pPr algn="ctr" defTabSz="914400">
            <a:buNone/>
          </a:pPr>
          <a:r>
            <a:rPr lang="fr-FR" sz="1800" b="0" i="0" noProof="0" dirty="0" smtClean="0">
              <a:latin typeface="Century Gothic"/>
              <a:ea typeface="+mn-ea"/>
              <a:cs typeface="+mn-cs"/>
            </a:rPr>
            <a:t>Négociation au niveau de plusieurs entreprises sans lien entre elles particuliers</a:t>
          </a:r>
          <a:endParaRPr lang="fr-FR" sz="1800" b="0" i="0" noProof="0" dirty="0">
            <a:latin typeface="Century Gothic"/>
            <a:ea typeface="+mn-ea"/>
            <a:cs typeface="+mn-cs"/>
          </a:endParaRPr>
        </a:p>
      </dgm:t>
    </dgm:pt>
    <dgm:pt modelId="{258E8A36-BBB7-4C89-BC2C-F3F74D59EC28}" type="parTrans" cxnId="{28D005C6-4C20-4BE6-894F-D3B082F63438}">
      <dgm:prSet/>
      <dgm:spPr/>
      <dgm:t>
        <a:bodyPr/>
        <a:lstStyle/>
        <a:p>
          <a:endParaRPr lang="en-US"/>
        </a:p>
      </dgm:t>
    </dgm:pt>
    <dgm:pt modelId="{84624615-77BD-49D7-9881-B60A734482E2}" type="sibTrans" cxnId="{28D005C6-4C20-4BE6-894F-D3B082F63438}">
      <dgm:prSet/>
      <dgm:spPr/>
      <dgm:t>
        <a:bodyPr/>
        <a:lstStyle/>
        <a:p>
          <a:endParaRPr lang="en-US"/>
        </a:p>
      </dgm:t>
    </dgm:pt>
    <dgm:pt modelId="{3685198B-5321-4885-BEE2-2A3D6DA5B4A6}">
      <dgm:prSet phldrT="[Text]" custT="1"/>
      <dgm:spPr>
        <a:solidFill>
          <a:schemeClr val="tx1">
            <a:lumMod val="75000"/>
          </a:schemeClr>
        </a:solidFill>
      </dgm:spPr>
      <dgm:t>
        <a:bodyPr/>
        <a:lstStyle/>
        <a:p>
          <a:pPr algn="ctr" defTabSz="914400">
            <a:buNone/>
          </a:pPr>
          <a:r>
            <a:rPr lang="fr-FR" sz="1800" noProof="0" dirty="0" smtClean="0"/>
            <a:t>Ne prévoit pas la dispense de l’obligation de négocier </a:t>
          </a:r>
          <a:endParaRPr lang="fr-FR" sz="1800" noProof="0" dirty="0"/>
        </a:p>
      </dgm:t>
    </dgm:pt>
    <dgm:pt modelId="{04BBF996-DFD9-466F-BD01-7968559FCCBA}" type="parTrans" cxnId="{D55D4B72-161A-4FAE-AF7B-1ABE9C4AB99D}">
      <dgm:prSet/>
      <dgm:spPr/>
      <dgm:t>
        <a:bodyPr/>
        <a:lstStyle/>
        <a:p>
          <a:endParaRPr lang="en-US"/>
        </a:p>
      </dgm:t>
    </dgm:pt>
    <dgm:pt modelId="{D4A8ADDC-9CBB-47A6-AE74-052767EA090A}" type="sibTrans" cxnId="{D55D4B72-161A-4FAE-AF7B-1ABE9C4AB99D}">
      <dgm:prSet/>
      <dgm:spPr/>
      <dgm:t>
        <a:bodyPr/>
        <a:lstStyle/>
        <a:p>
          <a:endParaRPr lang="en-US"/>
        </a:p>
      </dgm:t>
    </dgm:pt>
    <dgm:pt modelId="{C22B14A1-CEB5-4C85-A079-329A0D631FC4}">
      <dgm:prSet phldrT="[Text]"/>
      <dgm:spPr>
        <a:solidFill>
          <a:schemeClr val="tx1">
            <a:lumMod val="75000"/>
          </a:schemeClr>
        </a:solidFill>
      </dgm:spPr>
      <dgm:t>
        <a:bodyPr/>
        <a:lstStyle/>
        <a:p>
          <a:pPr algn="ctr" defTabSz="914400">
            <a:buNone/>
          </a:pPr>
          <a:r>
            <a:rPr lang="fr-FR" sz="1800" b="0" i="0" noProof="1" smtClean="0">
              <a:latin typeface="Century Gothic"/>
              <a:ea typeface="+mn-ea"/>
              <a:cs typeface="+mn-cs"/>
            </a:rPr>
            <a:t>Conclu comme un accord d’entreprise</a:t>
          </a:r>
          <a:endParaRPr lang="fr-FR" sz="1800" b="0" i="0" noProof="1">
            <a:latin typeface="Century Gothic"/>
            <a:ea typeface="+mn-ea"/>
            <a:cs typeface="+mn-cs"/>
          </a:endParaRPr>
        </a:p>
      </dgm:t>
    </dgm:pt>
    <dgm:pt modelId="{C498E0DF-6C2A-40EA-A705-42667224E35E}" type="parTrans" cxnId="{78AD89B4-E3A9-41B0-AF51-37437A573099}">
      <dgm:prSet/>
      <dgm:spPr/>
      <dgm:t>
        <a:bodyPr/>
        <a:lstStyle/>
        <a:p>
          <a:endParaRPr lang="en-US"/>
        </a:p>
      </dgm:t>
    </dgm:pt>
    <dgm:pt modelId="{9B9DEF1B-B47B-45CC-AC15-A4015E7A6961}" type="sibTrans" cxnId="{78AD89B4-E3A9-41B0-AF51-37437A573099}">
      <dgm:prSet/>
      <dgm:spPr/>
      <dgm:t>
        <a:bodyPr/>
        <a:lstStyle/>
        <a:p>
          <a:endParaRPr lang="en-US"/>
        </a:p>
      </dgm:t>
    </dgm:pt>
    <dgm:pt modelId="{D7533782-3A8A-442A-9F24-8DC26FC5B3E3}">
      <dgm:prSet phldrT="[Text]" custT="1"/>
      <dgm:spPr>
        <a:solidFill>
          <a:schemeClr val="tx1">
            <a:lumMod val="75000"/>
          </a:schemeClr>
        </a:solidFill>
      </dgm:spPr>
      <dgm:t>
        <a:bodyPr/>
        <a:lstStyle/>
        <a:p>
          <a:pPr algn="ctr" defTabSz="914400">
            <a:buNone/>
          </a:pPr>
          <a:r>
            <a:rPr lang="fr-FR" sz="1800" b="0" i="0" noProof="0" dirty="0" smtClean="0">
              <a:latin typeface="Century Gothic"/>
              <a:ea typeface="+mn-ea"/>
              <a:cs typeface="+mn-cs"/>
            </a:rPr>
            <a:t>Conclu comme un accord d’entreprise </a:t>
          </a:r>
        </a:p>
        <a:p>
          <a:pPr algn="ctr" defTabSz="914400">
            <a:buNone/>
          </a:pPr>
          <a:r>
            <a:rPr lang="fr-FR" sz="1400" b="0" i="0" noProof="0" dirty="0" smtClean="0">
              <a:latin typeface="Century Gothic"/>
              <a:ea typeface="+mn-ea"/>
              <a:cs typeface="+mn-cs"/>
            </a:rPr>
            <a:t>Les % sont appréciés à l’échelle de l’ensemble des entreprises du groupe </a:t>
          </a:r>
          <a:endParaRPr lang="fr-FR" sz="1400" b="0" i="0" noProof="0" dirty="0">
            <a:latin typeface="Century Gothic"/>
            <a:ea typeface="+mn-ea"/>
            <a:cs typeface="+mn-cs"/>
          </a:endParaRPr>
        </a:p>
      </dgm:t>
    </dgm:pt>
    <dgm:pt modelId="{0B0434F5-F6FF-4749-8332-5CE2942EF69F}" type="sibTrans" cxnId="{660195D4-96BD-4EE8-A65E-0ACF0BCB93F6}">
      <dgm:prSet/>
      <dgm:spPr/>
      <dgm:t>
        <a:bodyPr/>
        <a:lstStyle/>
        <a:p>
          <a:endParaRPr lang="en-US"/>
        </a:p>
      </dgm:t>
    </dgm:pt>
    <dgm:pt modelId="{2779A0B4-ABB2-4420-936D-036EE033A6B5}" type="parTrans" cxnId="{660195D4-96BD-4EE8-A65E-0ACF0BCB93F6}">
      <dgm:prSet/>
      <dgm:spPr/>
      <dgm:t>
        <a:bodyPr/>
        <a:lstStyle/>
        <a:p>
          <a:endParaRPr lang="en-US"/>
        </a:p>
      </dgm:t>
    </dgm:pt>
    <dgm:pt modelId="{0E7A83FE-A83D-4D37-BD58-B3BE98109EBF}" type="pres">
      <dgm:prSet presAssocID="{81964A11-60E0-48D1-9D32-82C50FF38D21}" presName="theList" presStyleCnt="0">
        <dgm:presLayoutVars>
          <dgm:dir/>
          <dgm:animLvl val="lvl"/>
          <dgm:resizeHandles val="exact"/>
        </dgm:presLayoutVars>
      </dgm:prSet>
      <dgm:spPr/>
      <dgm:t>
        <a:bodyPr/>
        <a:lstStyle/>
        <a:p>
          <a:endParaRPr lang="en-US"/>
        </a:p>
      </dgm:t>
    </dgm:pt>
    <dgm:pt modelId="{269D256E-E9CF-442B-9DAB-580449D828DC}" type="pres">
      <dgm:prSet presAssocID="{C1DF2E0B-F034-409C-97BE-B1E077D0166A}" presName="compNode" presStyleCnt="0"/>
      <dgm:spPr/>
    </dgm:pt>
    <dgm:pt modelId="{5EE3D656-49E3-4846-80B3-9DF4C0678135}" type="pres">
      <dgm:prSet presAssocID="{C1DF2E0B-F034-409C-97BE-B1E077D0166A}" presName="aNode" presStyleLbl="bgShp" presStyleIdx="0" presStyleCnt="2"/>
      <dgm:spPr/>
      <dgm:t>
        <a:bodyPr/>
        <a:lstStyle/>
        <a:p>
          <a:endParaRPr lang="en-US"/>
        </a:p>
      </dgm:t>
    </dgm:pt>
    <dgm:pt modelId="{39674946-8641-4D9C-B474-ADD5C2CCB996}" type="pres">
      <dgm:prSet presAssocID="{C1DF2E0B-F034-409C-97BE-B1E077D0166A}" presName="textNode" presStyleLbl="bgShp" presStyleIdx="0" presStyleCnt="2"/>
      <dgm:spPr/>
      <dgm:t>
        <a:bodyPr/>
        <a:lstStyle/>
        <a:p>
          <a:endParaRPr lang="en-US"/>
        </a:p>
      </dgm:t>
    </dgm:pt>
    <dgm:pt modelId="{4AF04BA3-F12F-4B14-922A-44D4F6F8C391}" type="pres">
      <dgm:prSet presAssocID="{C1DF2E0B-F034-409C-97BE-B1E077D0166A}" presName="compChildNode" presStyleCnt="0"/>
      <dgm:spPr/>
    </dgm:pt>
    <dgm:pt modelId="{30665FCA-7375-419C-AD5F-DEFB6A78AF8B}" type="pres">
      <dgm:prSet presAssocID="{C1DF2E0B-F034-409C-97BE-B1E077D0166A}" presName="theInnerList" presStyleCnt="0"/>
      <dgm:spPr/>
    </dgm:pt>
    <dgm:pt modelId="{575ED4E3-10E1-44F4-98F2-9E82E73CD01D}" type="pres">
      <dgm:prSet presAssocID="{9FA67F5C-A2B3-4A17-AA93-5C0AD273B2D5}" presName="childNode" presStyleLbl="node1" presStyleIdx="0" presStyleCnt="5" custScaleX="101143" custScaleY="174836" custLinFactNeighborX="-2080" custLinFactNeighborY="-28166">
        <dgm:presLayoutVars>
          <dgm:bulletEnabled val="1"/>
        </dgm:presLayoutVars>
      </dgm:prSet>
      <dgm:spPr/>
      <dgm:t>
        <a:bodyPr/>
        <a:lstStyle/>
        <a:p>
          <a:endParaRPr lang="en-US"/>
        </a:p>
      </dgm:t>
    </dgm:pt>
    <dgm:pt modelId="{BEED572B-1254-4D63-AD99-B2EDA1CEFCD0}" type="pres">
      <dgm:prSet presAssocID="{9FA67F5C-A2B3-4A17-AA93-5C0AD273B2D5}" presName="aSpace2" presStyleCnt="0"/>
      <dgm:spPr/>
    </dgm:pt>
    <dgm:pt modelId="{FE3E8C9E-4E0C-48C9-B969-45E913CB4CB6}" type="pres">
      <dgm:prSet presAssocID="{D7533782-3A8A-442A-9F24-8DC26FC5B3E3}" presName="childNode" presStyleLbl="node1" presStyleIdx="1" presStyleCnt="5" custScaleY="102637" custLinFactNeighborX="-358" custLinFactNeighborY="-25901">
        <dgm:presLayoutVars>
          <dgm:bulletEnabled val="1"/>
        </dgm:presLayoutVars>
      </dgm:prSet>
      <dgm:spPr/>
      <dgm:t>
        <a:bodyPr/>
        <a:lstStyle/>
        <a:p>
          <a:endParaRPr lang="en-US"/>
        </a:p>
      </dgm:t>
    </dgm:pt>
    <dgm:pt modelId="{C23CCC18-A8E8-49F1-BA65-3F51C1FDA18A}" type="pres">
      <dgm:prSet presAssocID="{C1DF2E0B-F034-409C-97BE-B1E077D0166A}" presName="aSpace" presStyleCnt="0"/>
      <dgm:spPr/>
    </dgm:pt>
    <dgm:pt modelId="{DC405B5F-CBDC-4750-9AC6-DADEFDFCF631}" type="pres">
      <dgm:prSet presAssocID="{BAFD4250-3194-435C-9DB9-26F654B5C03A}" presName="compNode" presStyleCnt="0"/>
      <dgm:spPr/>
    </dgm:pt>
    <dgm:pt modelId="{44C07EA5-DD8A-497D-BC3E-4FB391B329C0}" type="pres">
      <dgm:prSet presAssocID="{BAFD4250-3194-435C-9DB9-26F654B5C03A}" presName="aNode" presStyleLbl="bgShp" presStyleIdx="1" presStyleCnt="2"/>
      <dgm:spPr/>
      <dgm:t>
        <a:bodyPr/>
        <a:lstStyle/>
        <a:p>
          <a:endParaRPr lang="fr-FR"/>
        </a:p>
      </dgm:t>
    </dgm:pt>
    <dgm:pt modelId="{A02A4240-E848-4745-8309-CB084ECFF4B4}" type="pres">
      <dgm:prSet presAssocID="{BAFD4250-3194-435C-9DB9-26F654B5C03A}" presName="textNode" presStyleLbl="bgShp" presStyleIdx="1" presStyleCnt="2"/>
      <dgm:spPr/>
      <dgm:t>
        <a:bodyPr/>
        <a:lstStyle/>
        <a:p>
          <a:endParaRPr lang="fr-FR"/>
        </a:p>
      </dgm:t>
    </dgm:pt>
    <dgm:pt modelId="{A6ABB501-5182-4486-80AD-BF02EBA6AB57}" type="pres">
      <dgm:prSet presAssocID="{BAFD4250-3194-435C-9DB9-26F654B5C03A}" presName="compChildNode" presStyleCnt="0"/>
      <dgm:spPr/>
    </dgm:pt>
    <dgm:pt modelId="{222DC65C-7DB0-45B5-A830-5A3E686979A2}" type="pres">
      <dgm:prSet presAssocID="{BAFD4250-3194-435C-9DB9-26F654B5C03A}" presName="theInnerList" presStyleCnt="0"/>
      <dgm:spPr/>
    </dgm:pt>
    <dgm:pt modelId="{194BEDD1-D18B-469C-A681-6F2CD0649826}" type="pres">
      <dgm:prSet presAssocID="{39865F2F-A0A2-4069-A0A8-DBD105077B60}" presName="childNode" presStyleLbl="node1" presStyleIdx="2" presStyleCnt="5" custLinFactNeighborX="-2080" custLinFactNeighborY="-28166">
        <dgm:presLayoutVars>
          <dgm:bulletEnabled val="1"/>
        </dgm:presLayoutVars>
      </dgm:prSet>
      <dgm:spPr/>
      <dgm:t>
        <a:bodyPr/>
        <a:lstStyle/>
        <a:p>
          <a:endParaRPr lang="en-US"/>
        </a:p>
      </dgm:t>
    </dgm:pt>
    <dgm:pt modelId="{892CDBFD-E30C-4BCF-8196-B5DFA060E363}" type="pres">
      <dgm:prSet presAssocID="{39865F2F-A0A2-4069-A0A8-DBD105077B60}" presName="aSpace2" presStyleCnt="0"/>
      <dgm:spPr/>
    </dgm:pt>
    <dgm:pt modelId="{E864E8C5-2AF8-4B2A-8FB7-8D60286472A2}" type="pres">
      <dgm:prSet presAssocID="{C22B14A1-CEB5-4C85-A079-329A0D631FC4}" presName="childNode" presStyleLbl="node1" presStyleIdx="3" presStyleCnt="5" custLinFactNeighborX="-2096">
        <dgm:presLayoutVars>
          <dgm:bulletEnabled val="1"/>
        </dgm:presLayoutVars>
      </dgm:prSet>
      <dgm:spPr/>
      <dgm:t>
        <a:bodyPr/>
        <a:lstStyle/>
        <a:p>
          <a:endParaRPr lang="en-US"/>
        </a:p>
      </dgm:t>
    </dgm:pt>
    <dgm:pt modelId="{B009480B-6FB0-4C7F-859D-F8777F8BD5EC}" type="pres">
      <dgm:prSet presAssocID="{C22B14A1-CEB5-4C85-A079-329A0D631FC4}" presName="aSpace2" presStyleCnt="0"/>
      <dgm:spPr/>
    </dgm:pt>
    <dgm:pt modelId="{69107494-536D-4B5D-80BE-12CD38E58ACA}" type="pres">
      <dgm:prSet presAssocID="{3685198B-5321-4885-BEE2-2A3D6DA5B4A6}" presName="childNode" presStyleLbl="node1" presStyleIdx="4" presStyleCnt="5">
        <dgm:presLayoutVars>
          <dgm:bulletEnabled val="1"/>
        </dgm:presLayoutVars>
      </dgm:prSet>
      <dgm:spPr/>
      <dgm:t>
        <a:bodyPr/>
        <a:lstStyle/>
        <a:p>
          <a:endParaRPr lang="fr-FR"/>
        </a:p>
      </dgm:t>
    </dgm:pt>
  </dgm:ptLst>
  <dgm:cxnLst>
    <dgm:cxn modelId="{3BD33ADE-5B90-4120-9D42-16A605C970B2}" type="presOf" srcId="{9FA67F5C-A2B3-4A17-AA93-5C0AD273B2D5}" destId="{575ED4E3-10E1-44F4-98F2-9E82E73CD01D}" srcOrd="0" destOrd="0" presId="urn:microsoft.com/office/officeart/2005/8/layout/lProcess2"/>
    <dgm:cxn modelId="{660195D4-96BD-4EE8-A65E-0ACF0BCB93F6}" srcId="{C1DF2E0B-F034-409C-97BE-B1E077D0166A}" destId="{D7533782-3A8A-442A-9F24-8DC26FC5B3E3}" srcOrd="1" destOrd="0" parTransId="{2779A0B4-ABB2-4420-936D-036EE033A6B5}" sibTransId="{0B0434F5-F6FF-4749-8332-5CE2942EF69F}"/>
    <dgm:cxn modelId="{D55D4B72-161A-4FAE-AF7B-1ABE9C4AB99D}" srcId="{BAFD4250-3194-435C-9DB9-26F654B5C03A}" destId="{3685198B-5321-4885-BEE2-2A3D6DA5B4A6}" srcOrd="2" destOrd="0" parTransId="{04BBF996-DFD9-466F-BD01-7968559FCCBA}" sibTransId="{D4A8ADDC-9CBB-47A6-AE74-052767EA090A}"/>
    <dgm:cxn modelId="{12CC6C72-E4E7-417D-8198-156886C869C6}" type="presOf" srcId="{3685198B-5321-4885-BEE2-2A3D6DA5B4A6}" destId="{69107494-536D-4B5D-80BE-12CD38E58ACA}" srcOrd="0" destOrd="0" presId="urn:microsoft.com/office/officeart/2005/8/layout/lProcess2"/>
    <dgm:cxn modelId="{28D005C6-4C20-4BE6-894F-D3B082F63438}" srcId="{BAFD4250-3194-435C-9DB9-26F654B5C03A}" destId="{39865F2F-A0A2-4069-A0A8-DBD105077B60}" srcOrd="0" destOrd="0" parTransId="{258E8A36-BBB7-4C89-BC2C-F3F74D59EC28}" sibTransId="{84624615-77BD-49D7-9881-B60A734482E2}"/>
    <dgm:cxn modelId="{CAE5B3D3-65FD-4134-BDAC-8D441051B412}" type="presOf" srcId="{C1DF2E0B-F034-409C-97BE-B1E077D0166A}" destId="{5EE3D656-49E3-4846-80B3-9DF4C0678135}" srcOrd="0" destOrd="0" presId="urn:microsoft.com/office/officeart/2005/8/layout/lProcess2"/>
    <dgm:cxn modelId="{03A8D714-0EC2-4406-824D-DF65C423BAB6}" type="presOf" srcId="{C1DF2E0B-F034-409C-97BE-B1E077D0166A}" destId="{39674946-8641-4D9C-B474-ADD5C2CCB996}" srcOrd="1" destOrd="0" presId="urn:microsoft.com/office/officeart/2005/8/layout/lProcess2"/>
    <dgm:cxn modelId="{D247A6A1-56AD-4705-AA3E-3336B13B819E}" type="presOf" srcId="{81964A11-60E0-48D1-9D32-82C50FF38D21}" destId="{0E7A83FE-A83D-4D37-BD58-B3BE98109EBF}" srcOrd="0" destOrd="0" presId="urn:microsoft.com/office/officeart/2005/8/layout/lProcess2"/>
    <dgm:cxn modelId="{78AD89B4-E3A9-41B0-AF51-37437A573099}" srcId="{BAFD4250-3194-435C-9DB9-26F654B5C03A}" destId="{C22B14A1-CEB5-4C85-A079-329A0D631FC4}" srcOrd="1" destOrd="0" parTransId="{C498E0DF-6C2A-40EA-A705-42667224E35E}" sibTransId="{9B9DEF1B-B47B-45CC-AC15-A4015E7A6961}"/>
    <dgm:cxn modelId="{395F833E-54F9-4BE9-9271-CA800DB753D4}" type="presOf" srcId="{BAFD4250-3194-435C-9DB9-26F654B5C03A}" destId="{A02A4240-E848-4745-8309-CB084ECFF4B4}" srcOrd="1" destOrd="0" presId="urn:microsoft.com/office/officeart/2005/8/layout/lProcess2"/>
    <dgm:cxn modelId="{071FB365-FE77-48F5-BA17-484D6C356434}" srcId="{81964A11-60E0-48D1-9D32-82C50FF38D21}" destId="{BAFD4250-3194-435C-9DB9-26F654B5C03A}" srcOrd="1" destOrd="0" parTransId="{0D4B85D5-5F65-4827-8832-FBF48D7B3363}" sibTransId="{00CC07D1-76CC-4C43-9A72-FD68CB53A52F}"/>
    <dgm:cxn modelId="{98109088-A0EF-4038-B6E1-7ABD2C6269C4}" type="presOf" srcId="{BAFD4250-3194-435C-9DB9-26F654B5C03A}" destId="{44C07EA5-DD8A-497D-BC3E-4FB391B329C0}" srcOrd="0" destOrd="0" presId="urn:microsoft.com/office/officeart/2005/8/layout/lProcess2"/>
    <dgm:cxn modelId="{A6D803CA-B590-4F5F-AC18-40F3D632022F}" srcId="{81964A11-60E0-48D1-9D32-82C50FF38D21}" destId="{C1DF2E0B-F034-409C-97BE-B1E077D0166A}" srcOrd="0" destOrd="0" parTransId="{42A31C57-B267-4553-8EBC-89957EA9919E}" sibTransId="{F799DE04-BE06-4558-B401-CA9BE73B0FE5}"/>
    <dgm:cxn modelId="{BF90BB73-0C25-4237-B3AC-4FEE0F5CAB51}" type="presOf" srcId="{C22B14A1-CEB5-4C85-A079-329A0D631FC4}" destId="{E864E8C5-2AF8-4B2A-8FB7-8D60286472A2}" srcOrd="0" destOrd="0" presId="urn:microsoft.com/office/officeart/2005/8/layout/lProcess2"/>
    <dgm:cxn modelId="{BC5D9862-DAC4-4192-97F4-E8931AD3B7CB}" srcId="{C1DF2E0B-F034-409C-97BE-B1E077D0166A}" destId="{9FA67F5C-A2B3-4A17-AA93-5C0AD273B2D5}" srcOrd="0" destOrd="0" parTransId="{F1B411E4-892B-4114-B93A-577EE42BA548}" sibTransId="{8A5F7F56-540A-4DE5-B118-0068853256FC}"/>
    <dgm:cxn modelId="{6E155134-464B-41FA-82E9-ED8EF9E98D0A}" type="presOf" srcId="{D7533782-3A8A-442A-9F24-8DC26FC5B3E3}" destId="{FE3E8C9E-4E0C-48C9-B969-45E913CB4CB6}" srcOrd="0" destOrd="0" presId="urn:microsoft.com/office/officeart/2005/8/layout/lProcess2"/>
    <dgm:cxn modelId="{D2BC849E-D8D4-4FC4-8CE3-1B438FDA95C1}" type="presOf" srcId="{39865F2F-A0A2-4069-A0A8-DBD105077B60}" destId="{194BEDD1-D18B-469C-A681-6F2CD0649826}" srcOrd="0" destOrd="0" presId="urn:microsoft.com/office/officeart/2005/8/layout/lProcess2"/>
    <dgm:cxn modelId="{CA769127-C341-4046-811A-9E46BDBA8224}" type="presParOf" srcId="{0E7A83FE-A83D-4D37-BD58-B3BE98109EBF}" destId="{269D256E-E9CF-442B-9DAB-580449D828DC}" srcOrd="0" destOrd="0" presId="urn:microsoft.com/office/officeart/2005/8/layout/lProcess2"/>
    <dgm:cxn modelId="{728CFC62-8AD1-4A93-984C-89CF5F2135A4}" type="presParOf" srcId="{269D256E-E9CF-442B-9DAB-580449D828DC}" destId="{5EE3D656-49E3-4846-80B3-9DF4C0678135}" srcOrd="0" destOrd="0" presId="urn:microsoft.com/office/officeart/2005/8/layout/lProcess2"/>
    <dgm:cxn modelId="{41EADBC7-83EF-425B-8C82-E4E3600BE6A9}" type="presParOf" srcId="{269D256E-E9CF-442B-9DAB-580449D828DC}" destId="{39674946-8641-4D9C-B474-ADD5C2CCB996}" srcOrd="1" destOrd="0" presId="urn:microsoft.com/office/officeart/2005/8/layout/lProcess2"/>
    <dgm:cxn modelId="{3AB43F8D-18C9-4CCE-8592-5CFA1BADAB56}" type="presParOf" srcId="{269D256E-E9CF-442B-9DAB-580449D828DC}" destId="{4AF04BA3-F12F-4B14-922A-44D4F6F8C391}" srcOrd="2" destOrd="0" presId="urn:microsoft.com/office/officeart/2005/8/layout/lProcess2"/>
    <dgm:cxn modelId="{BF16D11D-A7AD-4D19-B85D-396F28F0CFCD}" type="presParOf" srcId="{4AF04BA3-F12F-4B14-922A-44D4F6F8C391}" destId="{30665FCA-7375-419C-AD5F-DEFB6A78AF8B}" srcOrd="0" destOrd="0" presId="urn:microsoft.com/office/officeart/2005/8/layout/lProcess2"/>
    <dgm:cxn modelId="{70CF916D-1C9F-42BC-9560-4547593999BA}" type="presParOf" srcId="{30665FCA-7375-419C-AD5F-DEFB6A78AF8B}" destId="{575ED4E3-10E1-44F4-98F2-9E82E73CD01D}" srcOrd="0" destOrd="0" presId="urn:microsoft.com/office/officeart/2005/8/layout/lProcess2"/>
    <dgm:cxn modelId="{EC230F99-943F-472D-B65D-15501D8D191F}" type="presParOf" srcId="{30665FCA-7375-419C-AD5F-DEFB6A78AF8B}" destId="{BEED572B-1254-4D63-AD99-B2EDA1CEFCD0}" srcOrd="1" destOrd="0" presId="urn:microsoft.com/office/officeart/2005/8/layout/lProcess2"/>
    <dgm:cxn modelId="{22F69BA8-6F00-4C0E-B429-17E42AE480CA}" type="presParOf" srcId="{30665FCA-7375-419C-AD5F-DEFB6A78AF8B}" destId="{FE3E8C9E-4E0C-48C9-B969-45E913CB4CB6}" srcOrd="2" destOrd="0" presId="urn:microsoft.com/office/officeart/2005/8/layout/lProcess2"/>
    <dgm:cxn modelId="{931EFFDA-1AED-44D4-98A7-87D9036F29A2}" type="presParOf" srcId="{0E7A83FE-A83D-4D37-BD58-B3BE98109EBF}" destId="{C23CCC18-A8E8-49F1-BA65-3F51C1FDA18A}" srcOrd="1" destOrd="0" presId="urn:microsoft.com/office/officeart/2005/8/layout/lProcess2"/>
    <dgm:cxn modelId="{6C32958C-E245-43EF-9F74-6AACB855459A}" type="presParOf" srcId="{0E7A83FE-A83D-4D37-BD58-B3BE98109EBF}" destId="{DC405B5F-CBDC-4750-9AC6-DADEFDFCF631}" srcOrd="2" destOrd="0" presId="urn:microsoft.com/office/officeart/2005/8/layout/lProcess2"/>
    <dgm:cxn modelId="{74F026EF-84B6-414C-B749-DDA4FABAFDEA}" type="presParOf" srcId="{DC405B5F-CBDC-4750-9AC6-DADEFDFCF631}" destId="{44C07EA5-DD8A-497D-BC3E-4FB391B329C0}" srcOrd="0" destOrd="0" presId="urn:microsoft.com/office/officeart/2005/8/layout/lProcess2"/>
    <dgm:cxn modelId="{F277436F-AE1F-4064-91D3-E7A4DDC346D0}" type="presParOf" srcId="{DC405B5F-CBDC-4750-9AC6-DADEFDFCF631}" destId="{A02A4240-E848-4745-8309-CB084ECFF4B4}" srcOrd="1" destOrd="0" presId="urn:microsoft.com/office/officeart/2005/8/layout/lProcess2"/>
    <dgm:cxn modelId="{2C40EA2E-FDE7-42B5-99F5-942DB3CBD2BE}" type="presParOf" srcId="{DC405B5F-CBDC-4750-9AC6-DADEFDFCF631}" destId="{A6ABB501-5182-4486-80AD-BF02EBA6AB57}" srcOrd="2" destOrd="0" presId="urn:microsoft.com/office/officeart/2005/8/layout/lProcess2"/>
    <dgm:cxn modelId="{1A6EC358-6AF5-48AE-938B-CDEFDC3ECA05}" type="presParOf" srcId="{A6ABB501-5182-4486-80AD-BF02EBA6AB57}" destId="{222DC65C-7DB0-45B5-A830-5A3E686979A2}" srcOrd="0" destOrd="0" presId="urn:microsoft.com/office/officeart/2005/8/layout/lProcess2"/>
    <dgm:cxn modelId="{5D573FCB-86EF-44D9-B3E4-8752E3FD459F}" type="presParOf" srcId="{222DC65C-7DB0-45B5-A830-5A3E686979A2}" destId="{194BEDD1-D18B-469C-A681-6F2CD0649826}" srcOrd="0" destOrd="0" presId="urn:microsoft.com/office/officeart/2005/8/layout/lProcess2"/>
    <dgm:cxn modelId="{97B0C871-C286-4EED-A24F-7F99FB4B97CA}" type="presParOf" srcId="{222DC65C-7DB0-45B5-A830-5A3E686979A2}" destId="{892CDBFD-E30C-4BCF-8196-B5DFA060E363}" srcOrd="1" destOrd="0" presId="urn:microsoft.com/office/officeart/2005/8/layout/lProcess2"/>
    <dgm:cxn modelId="{0AEBCC00-1478-4F8D-835B-54FC44AB9B8D}" type="presParOf" srcId="{222DC65C-7DB0-45B5-A830-5A3E686979A2}" destId="{E864E8C5-2AF8-4B2A-8FB7-8D60286472A2}" srcOrd="2" destOrd="0" presId="urn:microsoft.com/office/officeart/2005/8/layout/lProcess2"/>
    <dgm:cxn modelId="{3DD3D686-EA6A-45A9-8915-D91BF83A9ABD}" type="presParOf" srcId="{222DC65C-7DB0-45B5-A830-5A3E686979A2}" destId="{B009480B-6FB0-4C7F-859D-F8777F8BD5EC}" srcOrd="3" destOrd="0" presId="urn:microsoft.com/office/officeart/2005/8/layout/lProcess2"/>
    <dgm:cxn modelId="{635E74E2-7916-43EF-AFA6-F9EB21F613A5}" type="presParOf" srcId="{222DC65C-7DB0-45B5-A830-5A3E686979A2}" destId="{69107494-536D-4B5D-80BE-12CD38E58ACA}"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692A27-CC14-4A2A-AF3F-45D723B41FBE}" type="doc">
      <dgm:prSet loTypeId="urn:microsoft.com/office/officeart/2005/8/layout/funnel1" loCatId="process" qsTypeId="urn:microsoft.com/office/officeart/2005/8/quickstyle/simple1" qsCatId="simple" csTypeId="urn:microsoft.com/office/officeart/2005/8/colors/accent6_2" csCatId="accent6" phldr="1"/>
      <dgm:spPr/>
      <dgm:t>
        <a:bodyPr/>
        <a:lstStyle/>
        <a:p>
          <a:endParaRPr lang="fr-FR"/>
        </a:p>
      </dgm:t>
    </dgm:pt>
    <dgm:pt modelId="{BB820150-9046-4F35-96AC-3E80C73D9270}">
      <dgm:prSet phldrT="[Texte]"/>
      <dgm:spPr/>
      <dgm:t>
        <a:bodyPr/>
        <a:lstStyle/>
        <a:p>
          <a:r>
            <a:rPr lang="fr-FR" dirty="0" smtClean="0"/>
            <a:t>Fixation unilatérale des prix , des plages horaires</a:t>
          </a:r>
          <a:endParaRPr lang="fr-FR" dirty="0"/>
        </a:p>
      </dgm:t>
    </dgm:pt>
    <dgm:pt modelId="{3637CF36-9F90-4365-8853-13991ECD4599}" type="parTrans" cxnId="{4BA8E1DA-EE84-4339-A6B3-A301706155BE}">
      <dgm:prSet/>
      <dgm:spPr/>
      <dgm:t>
        <a:bodyPr/>
        <a:lstStyle/>
        <a:p>
          <a:endParaRPr lang="fr-FR"/>
        </a:p>
      </dgm:t>
    </dgm:pt>
    <dgm:pt modelId="{DD4286AF-91F9-4DBC-8271-08782BCDF982}" type="sibTrans" cxnId="{4BA8E1DA-EE84-4339-A6B3-A301706155BE}">
      <dgm:prSet/>
      <dgm:spPr/>
      <dgm:t>
        <a:bodyPr/>
        <a:lstStyle/>
        <a:p>
          <a:endParaRPr lang="fr-FR"/>
        </a:p>
      </dgm:t>
    </dgm:pt>
    <dgm:pt modelId="{7C55A441-3392-4000-A8B5-FF5F5B602B75}">
      <dgm:prSet phldrT="[Texte]"/>
      <dgm:spPr/>
      <dgm:t>
        <a:bodyPr/>
        <a:lstStyle/>
        <a:p>
          <a:r>
            <a:rPr lang="fr-FR" dirty="0" smtClean="0"/>
            <a:t>Absence de clientèle propre</a:t>
          </a:r>
          <a:endParaRPr lang="fr-FR" dirty="0"/>
        </a:p>
      </dgm:t>
    </dgm:pt>
    <dgm:pt modelId="{82D6594E-D790-42F9-8147-DC6375AA882C}" type="parTrans" cxnId="{A092CE1F-27DD-4243-AAEF-7948A7E4506B}">
      <dgm:prSet/>
      <dgm:spPr/>
      <dgm:t>
        <a:bodyPr/>
        <a:lstStyle/>
        <a:p>
          <a:endParaRPr lang="fr-FR"/>
        </a:p>
      </dgm:t>
    </dgm:pt>
    <dgm:pt modelId="{4DEE7778-2DB5-4DF7-AB2F-0C404F786315}" type="sibTrans" cxnId="{A092CE1F-27DD-4243-AAEF-7948A7E4506B}">
      <dgm:prSet/>
      <dgm:spPr/>
      <dgm:t>
        <a:bodyPr/>
        <a:lstStyle/>
        <a:p>
          <a:endParaRPr lang="fr-FR"/>
        </a:p>
      </dgm:t>
    </dgm:pt>
    <dgm:pt modelId="{482FE1D6-37FE-47AE-9B7E-D9FEBC2D428B}">
      <dgm:prSet phldrT="[Texte]"/>
      <dgm:spPr/>
      <dgm:t>
        <a:bodyPr/>
        <a:lstStyle/>
        <a:p>
          <a:r>
            <a:rPr lang="fr-FR" dirty="0" smtClean="0"/>
            <a:t>Contrôle et sanction</a:t>
          </a:r>
          <a:endParaRPr lang="fr-FR" dirty="0"/>
        </a:p>
      </dgm:t>
    </dgm:pt>
    <dgm:pt modelId="{6BAB9FFC-6E80-4124-936F-6CA5F811ACF1}" type="parTrans" cxnId="{EE99B849-0640-4135-B3C8-072B0D8E281F}">
      <dgm:prSet/>
      <dgm:spPr/>
      <dgm:t>
        <a:bodyPr/>
        <a:lstStyle/>
        <a:p>
          <a:endParaRPr lang="fr-FR"/>
        </a:p>
      </dgm:t>
    </dgm:pt>
    <dgm:pt modelId="{B80FC863-94C0-40FE-9A60-0EC6DBB6C06B}" type="sibTrans" cxnId="{EE99B849-0640-4135-B3C8-072B0D8E281F}">
      <dgm:prSet/>
      <dgm:spPr/>
      <dgm:t>
        <a:bodyPr/>
        <a:lstStyle/>
        <a:p>
          <a:endParaRPr lang="fr-FR"/>
        </a:p>
      </dgm:t>
    </dgm:pt>
    <dgm:pt modelId="{423D0368-35B8-47BA-A01F-E11898031BFD}">
      <dgm:prSet phldrT="[Texte]" custT="1"/>
      <dgm:spPr/>
      <dgm:t>
        <a:bodyPr/>
        <a:lstStyle/>
        <a:p>
          <a:r>
            <a:rPr lang="fr-FR" sz="2400" dirty="0" smtClean="0"/>
            <a:t>Requalification</a:t>
          </a:r>
          <a:r>
            <a:rPr lang="fr-FR" sz="3200" dirty="0" smtClean="0"/>
            <a:t> </a:t>
          </a:r>
          <a:endParaRPr lang="fr-FR" sz="3200" dirty="0"/>
        </a:p>
      </dgm:t>
    </dgm:pt>
    <dgm:pt modelId="{B36C04C0-ACC3-417E-9DA0-21CE8754BB65}" type="parTrans" cxnId="{19BF7176-84FE-425C-AFD3-97B66A3F4FF1}">
      <dgm:prSet/>
      <dgm:spPr/>
      <dgm:t>
        <a:bodyPr/>
        <a:lstStyle/>
        <a:p>
          <a:endParaRPr lang="fr-FR"/>
        </a:p>
      </dgm:t>
    </dgm:pt>
    <dgm:pt modelId="{29BCC410-4045-45C9-8BBF-A1D670694FAE}" type="sibTrans" cxnId="{19BF7176-84FE-425C-AFD3-97B66A3F4FF1}">
      <dgm:prSet/>
      <dgm:spPr/>
      <dgm:t>
        <a:bodyPr/>
        <a:lstStyle/>
        <a:p>
          <a:endParaRPr lang="fr-FR"/>
        </a:p>
      </dgm:t>
    </dgm:pt>
    <dgm:pt modelId="{BF9B125D-4F46-47C2-B539-33F0FB0099D2}" type="pres">
      <dgm:prSet presAssocID="{BE692A27-CC14-4A2A-AF3F-45D723B41FBE}" presName="Name0" presStyleCnt="0">
        <dgm:presLayoutVars>
          <dgm:chMax val="4"/>
          <dgm:resizeHandles val="exact"/>
        </dgm:presLayoutVars>
      </dgm:prSet>
      <dgm:spPr/>
      <dgm:t>
        <a:bodyPr/>
        <a:lstStyle/>
        <a:p>
          <a:endParaRPr lang="fr-FR"/>
        </a:p>
      </dgm:t>
    </dgm:pt>
    <dgm:pt modelId="{E1058FD8-4B93-474B-B96A-FCCE49C7AFA5}" type="pres">
      <dgm:prSet presAssocID="{BE692A27-CC14-4A2A-AF3F-45D723B41FBE}" presName="ellipse" presStyleLbl="trBgShp" presStyleIdx="0" presStyleCnt="1"/>
      <dgm:spPr/>
      <dgm:t>
        <a:bodyPr/>
        <a:lstStyle/>
        <a:p>
          <a:endParaRPr lang="fr-FR"/>
        </a:p>
      </dgm:t>
    </dgm:pt>
    <dgm:pt modelId="{62A187C5-45FD-470E-AF9E-7CEEFEA48F16}" type="pres">
      <dgm:prSet presAssocID="{BE692A27-CC14-4A2A-AF3F-45D723B41FBE}" presName="arrow1" presStyleLbl="fgShp" presStyleIdx="0" presStyleCnt="1" custLinFactNeighborX="-2948" custLinFactNeighborY="83792"/>
      <dgm:spPr/>
      <dgm:t>
        <a:bodyPr/>
        <a:lstStyle/>
        <a:p>
          <a:endParaRPr lang="fr-FR"/>
        </a:p>
      </dgm:t>
    </dgm:pt>
    <dgm:pt modelId="{4EE5409C-0110-40EF-B890-447630505336}" type="pres">
      <dgm:prSet presAssocID="{BE692A27-CC14-4A2A-AF3F-45D723B41FBE}" presName="rectangle" presStyleLbl="revTx" presStyleIdx="0" presStyleCnt="1" custScaleX="89843" custScaleY="46844" custLinFactNeighborX="2286" custLinFactNeighborY="75770">
        <dgm:presLayoutVars>
          <dgm:bulletEnabled val="1"/>
        </dgm:presLayoutVars>
      </dgm:prSet>
      <dgm:spPr/>
      <dgm:t>
        <a:bodyPr/>
        <a:lstStyle/>
        <a:p>
          <a:endParaRPr lang="fr-FR"/>
        </a:p>
      </dgm:t>
    </dgm:pt>
    <dgm:pt modelId="{3D2A6A81-9EF3-4791-A0CA-3C59128E2C41}" type="pres">
      <dgm:prSet presAssocID="{7C55A441-3392-4000-A8B5-FF5F5B602B75}" presName="item1" presStyleLbl="node1" presStyleIdx="0" presStyleCnt="3">
        <dgm:presLayoutVars>
          <dgm:bulletEnabled val="1"/>
        </dgm:presLayoutVars>
      </dgm:prSet>
      <dgm:spPr/>
      <dgm:t>
        <a:bodyPr/>
        <a:lstStyle/>
        <a:p>
          <a:endParaRPr lang="fr-FR"/>
        </a:p>
      </dgm:t>
    </dgm:pt>
    <dgm:pt modelId="{8F322510-57EC-416E-8C7F-D22E3998168F}" type="pres">
      <dgm:prSet presAssocID="{482FE1D6-37FE-47AE-9B7E-D9FEBC2D428B}" presName="item2" presStyleLbl="node1" presStyleIdx="1" presStyleCnt="3">
        <dgm:presLayoutVars>
          <dgm:bulletEnabled val="1"/>
        </dgm:presLayoutVars>
      </dgm:prSet>
      <dgm:spPr/>
      <dgm:t>
        <a:bodyPr/>
        <a:lstStyle/>
        <a:p>
          <a:endParaRPr lang="fr-FR"/>
        </a:p>
      </dgm:t>
    </dgm:pt>
    <dgm:pt modelId="{177942E4-0C23-485C-A343-37A5C65964B7}" type="pres">
      <dgm:prSet presAssocID="{423D0368-35B8-47BA-A01F-E11898031BFD}" presName="item3" presStyleLbl="node1" presStyleIdx="2" presStyleCnt="3">
        <dgm:presLayoutVars>
          <dgm:bulletEnabled val="1"/>
        </dgm:presLayoutVars>
      </dgm:prSet>
      <dgm:spPr/>
      <dgm:t>
        <a:bodyPr/>
        <a:lstStyle/>
        <a:p>
          <a:endParaRPr lang="fr-FR"/>
        </a:p>
      </dgm:t>
    </dgm:pt>
    <dgm:pt modelId="{6B86DDFA-FEF5-4AEC-ACA6-D7200116B6CA}" type="pres">
      <dgm:prSet presAssocID="{BE692A27-CC14-4A2A-AF3F-45D723B41FBE}" presName="funnel" presStyleLbl="trAlignAcc1" presStyleIdx="0" presStyleCnt="1" custScaleY="129750"/>
      <dgm:spPr/>
      <dgm:t>
        <a:bodyPr/>
        <a:lstStyle/>
        <a:p>
          <a:endParaRPr lang="fr-FR"/>
        </a:p>
      </dgm:t>
    </dgm:pt>
  </dgm:ptLst>
  <dgm:cxnLst>
    <dgm:cxn modelId="{165790A4-FE55-495F-BCED-E11F95D49F63}" type="presOf" srcId="{423D0368-35B8-47BA-A01F-E11898031BFD}" destId="{4EE5409C-0110-40EF-B890-447630505336}" srcOrd="0" destOrd="0" presId="urn:microsoft.com/office/officeart/2005/8/layout/funnel1"/>
    <dgm:cxn modelId="{0CB9C50A-5641-4FBF-8336-0A7ABDBA5B0A}" type="presOf" srcId="{482FE1D6-37FE-47AE-9B7E-D9FEBC2D428B}" destId="{3D2A6A81-9EF3-4791-A0CA-3C59128E2C41}" srcOrd="0" destOrd="0" presId="urn:microsoft.com/office/officeart/2005/8/layout/funnel1"/>
    <dgm:cxn modelId="{4BA8E1DA-EE84-4339-A6B3-A301706155BE}" srcId="{BE692A27-CC14-4A2A-AF3F-45D723B41FBE}" destId="{BB820150-9046-4F35-96AC-3E80C73D9270}" srcOrd="0" destOrd="0" parTransId="{3637CF36-9F90-4365-8853-13991ECD4599}" sibTransId="{DD4286AF-91F9-4DBC-8271-08782BCDF982}"/>
    <dgm:cxn modelId="{AB4378F2-865B-4787-9E34-1BD3F7D9B126}" type="presOf" srcId="{7C55A441-3392-4000-A8B5-FF5F5B602B75}" destId="{8F322510-57EC-416E-8C7F-D22E3998168F}" srcOrd="0" destOrd="0" presId="urn:microsoft.com/office/officeart/2005/8/layout/funnel1"/>
    <dgm:cxn modelId="{19BF7176-84FE-425C-AFD3-97B66A3F4FF1}" srcId="{BE692A27-CC14-4A2A-AF3F-45D723B41FBE}" destId="{423D0368-35B8-47BA-A01F-E11898031BFD}" srcOrd="3" destOrd="0" parTransId="{B36C04C0-ACC3-417E-9DA0-21CE8754BB65}" sibTransId="{29BCC410-4045-45C9-8BBF-A1D670694FAE}"/>
    <dgm:cxn modelId="{C9831EB5-703F-4D69-81B2-3844CF6DD13A}" type="presOf" srcId="{BB820150-9046-4F35-96AC-3E80C73D9270}" destId="{177942E4-0C23-485C-A343-37A5C65964B7}" srcOrd="0" destOrd="0" presId="urn:microsoft.com/office/officeart/2005/8/layout/funnel1"/>
    <dgm:cxn modelId="{42D887B6-4A32-4AE9-803B-1F8013AAB113}" type="presOf" srcId="{BE692A27-CC14-4A2A-AF3F-45D723B41FBE}" destId="{BF9B125D-4F46-47C2-B539-33F0FB0099D2}" srcOrd="0" destOrd="0" presId="urn:microsoft.com/office/officeart/2005/8/layout/funnel1"/>
    <dgm:cxn modelId="{A092CE1F-27DD-4243-AAEF-7948A7E4506B}" srcId="{BE692A27-CC14-4A2A-AF3F-45D723B41FBE}" destId="{7C55A441-3392-4000-A8B5-FF5F5B602B75}" srcOrd="1" destOrd="0" parTransId="{82D6594E-D790-42F9-8147-DC6375AA882C}" sibTransId="{4DEE7778-2DB5-4DF7-AB2F-0C404F786315}"/>
    <dgm:cxn modelId="{EE99B849-0640-4135-B3C8-072B0D8E281F}" srcId="{BE692A27-CC14-4A2A-AF3F-45D723B41FBE}" destId="{482FE1D6-37FE-47AE-9B7E-D9FEBC2D428B}" srcOrd="2" destOrd="0" parTransId="{6BAB9FFC-6E80-4124-936F-6CA5F811ACF1}" sibTransId="{B80FC863-94C0-40FE-9A60-0EC6DBB6C06B}"/>
    <dgm:cxn modelId="{2BAAE6E7-32F5-445E-B6CB-0358FB3A575C}" type="presParOf" srcId="{BF9B125D-4F46-47C2-B539-33F0FB0099D2}" destId="{E1058FD8-4B93-474B-B96A-FCCE49C7AFA5}" srcOrd="0" destOrd="0" presId="urn:microsoft.com/office/officeart/2005/8/layout/funnel1"/>
    <dgm:cxn modelId="{4A3F46B3-0F2B-4542-8176-7B1B287F96DC}" type="presParOf" srcId="{BF9B125D-4F46-47C2-B539-33F0FB0099D2}" destId="{62A187C5-45FD-470E-AF9E-7CEEFEA48F16}" srcOrd="1" destOrd="0" presId="urn:microsoft.com/office/officeart/2005/8/layout/funnel1"/>
    <dgm:cxn modelId="{03BE90B9-1205-4B4E-892C-05318CD34ADE}" type="presParOf" srcId="{BF9B125D-4F46-47C2-B539-33F0FB0099D2}" destId="{4EE5409C-0110-40EF-B890-447630505336}" srcOrd="2" destOrd="0" presId="urn:microsoft.com/office/officeart/2005/8/layout/funnel1"/>
    <dgm:cxn modelId="{7455CECA-F236-4807-87B5-D4842862E6F8}" type="presParOf" srcId="{BF9B125D-4F46-47C2-B539-33F0FB0099D2}" destId="{3D2A6A81-9EF3-4791-A0CA-3C59128E2C41}" srcOrd="3" destOrd="0" presId="urn:microsoft.com/office/officeart/2005/8/layout/funnel1"/>
    <dgm:cxn modelId="{1F43A146-42CE-491E-8DCB-185F0B3A3B42}" type="presParOf" srcId="{BF9B125D-4F46-47C2-B539-33F0FB0099D2}" destId="{8F322510-57EC-416E-8C7F-D22E3998168F}" srcOrd="4" destOrd="0" presId="urn:microsoft.com/office/officeart/2005/8/layout/funnel1"/>
    <dgm:cxn modelId="{F068DFD2-7C3F-4BBB-A300-EC915BA11B92}" type="presParOf" srcId="{BF9B125D-4F46-47C2-B539-33F0FB0099D2}" destId="{177942E4-0C23-485C-A343-37A5C65964B7}" srcOrd="5" destOrd="0" presId="urn:microsoft.com/office/officeart/2005/8/layout/funnel1"/>
    <dgm:cxn modelId="{64D538C0-01E8-4FB8-8075-EDBC9C47E866}" type="presParOf" srcId="{BF9B125D-4F46-47C2-B539-33F0FB0099D2}" destId="{6B86DDFA-FEF5-4AEC-ACA6-D7200116B6CA}"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692A27-CC14-4A2A-AF3F-45D723B41FBE}" type="doc">
      <dgm:prSet loTypeId="urn:microsoft.com/office/officeart/2005/8/layout/funnel1" loCatId="process" qsTypeId="urn:microsoft.com/office/officeart/2005/8/quickstyle/simple1" qsCatId="simple" csTypeId="urn:microsoft.com/office/officeart/2005/8/colors/accent6_2" csCatId="accent6" phldr="1"/>
      <dgm:spPr/>
      <dgm:t>
        <a:bodyPr/>
        <a:lstStyle/>
        <a:p>
          <a:endParaRPr lang="fr-FR"/>
        </a:p>
      </dgm:t>
    </dgm:pt>
    <dgm:pt modelId="{BB820150-9046-4F35-96AC-3E80C73D9270}">
      <dgm:prSet phldrT="[Texte]" custT="1"/>
      <dgm:spPr/>
      <dgm:t>
        <a:bodyPr/>
        <a:lstStyle/>
        <a:p>
          <a:r>
            <a:rPr lang="fr-FR" sz="1400" dirty="0" smtClean="0"/>
            <a:t>Rôle limité de la plateforme</a:t>
          </a:r>
          <a:endParaRPr lang="fr-FR" sz="1400" dirty="0"/>
        </a:p>
      </dgm:t>
    </dgm:pt>
    <dgm:pt modelId="{3637CF36-9F90-4365-8853-13991ECD4599}" type="parTrans" cxnId="{4BA8E1DA-EE84-4339-A6B3-A301706155BE}">
      <dgm:prSet/>
      <dgm:spPr/>
      <dgm:t>
        <a:bodyPr/>
        <a:lstStyle/>
        <a:p>
          <a:endParaRPr lang="fr-FR"/>
        </a:p>
      </dgm:t>
    </dgm:pt>
    <dgm:pt modelId="{DD4286AF-91F9-4DBC-8271-08782BCDF982}" type="sibTrans" cxnId="{4BA8E1DA-EE84-4339-A6B3-A301706155BE}">
      <dgm:prSet/>
      <dgm:spPr/>
      <dgm:t>
        <a:bodyPr/>
        <a:lstStyle/>
        <a:p>
          <a:endParaRPr lang="fr-FR"/>
        </a:p>
      </dgm:t>
    </dgm:pt>
    <dgm:pt modelId="{7C55A441-3392-4000-A8B5-FF5F5B602B75}">
      <dgm:prSet phldrT="[Texte]" custT="1"/>
      <dgm:spPr/>
      <dgm:t>
        <a:bodyPr/>
        <a:lstStyle/>
        <a:p>
          <a:r>
            <a:rPr lang="fr-FR" sz="1050" dirty="0" smtClean="0"/>
            <a:t>Liberté d’organisation et choix des clients</a:t>
          </a:r>
          <a:endParaRPr lang="fr-FR" sz="1050" dirty="0"/>
        </a:p>
      </dgm:t>
    </dgm:pt>
    <dgm:pt modelId="{82D6594E-D790-42F9-8147-DC6375AA882C}" type="parTrans" cxnId="{A092CE1F-27DD-4243-AAEF-7948A7E4506B}">
      <dgm:prSet/>
      <dgm:spPr/>
      <dgm:t>
        <a:bodyPr/>
        <a:lstStyle/>
        <a:p>
          <a:endParaRPr lang="fr-FR"/>
        </a:p>
      </dgm:t>
    </dgm:pt>
    <dgm:pt modelId="{4DEE7778-2DB5-4DF7-AB2F-0C404F786315}" type="sibTrans" cxnId="{A092CE1F-27DD-4243-AAEF-7948A7E4506B}">
      <dgm:prSet/>
      <dgm:spPr/>
      <dgm:t>
        <a:bodyPr/>
        <a:lstStyle/>
        <a:p>
          <a:endParaRPr lang="fr-FR"/>
        </a:p>
      </dgm:t>
    </dgm:pt>
    <dgm:pt modelId="{482FE1D6-37FE-47AE-9B7E-D9FEBC2D428B}">
      <dgm:prSet phldrT="[Texte]"/>
      <dgm:spPr/>
      <dgm:t>
        <a:bodyPr/>
        <a:lstStyle/>
        <a:p>
          <a:r>
            <a:rPr lang="fr-FR" dirty="0" smtClean="0"/>
            <a:t>Possibilité de cumuler différentes activités</a:t>
          </a:r>
          <a:endParaRPr lang="fr-FR" dirty="0"/>
        </a:p>
      </dgm:t>
    </dgm:pt>
    <dgm:pt modelId="{6BAB9FFC-6E80-4124-936F-6CA5F811ACF1}" type="parTrans" cxnId="{EE99B849-0640-4135-B3C8-072B0D8E281F}">
      <dgm:prSet/>
      <dgm:spPr/>
      <dgm:t>
        <a:bodyPr/>
        <a:lstStyle/>
        <a:p>
          <a:endParaRPr lang="fr-FR"/>
        </a:p>
      </dgm:t>
    </dgm:pt>
    <dgm:pt modelId="{B80FC863-94C0-40FE-9A60-0EC6DBB6C06B}" type="sibTrans" cxnId="{EE99B849-0640-4135-B3C8-072B0D8E281F}">
      <dgm:prSet/>
      <dgm:spPr/>
      <dgm:t>
        <a:bodyPr/>
        <a:lstStyle/>
        <a:p>
          <a:endParaRPr lang="fr-FR"/>
        </a:p>
      </dgm:t>
    </dgm:pt>
    <dgm:pt modelId="{423D0368-35B8-47BA-A01F-E11898031BFD}">
      <dgm:prSet phldrT="[Texte]" custT="1"/>
      <dgm:spPr/>
      <dgm:t>
        <a:bodyPr/>
        <a:lstStyle/>
        <a:p>
          <a:r>
            <a:rPr lang="fr-FR" sz="2400" dirty="0" smtClean="0"/>
            <a:t>Absence de requalification</a:t>
          </a:r>
          <a:endParaRPr lang="fr-FR" sz="2400" dirty="0"/>
        </a:p>
      </dgm:t>
    </dgm:pt>
    <dgm:pt modelId="{B36C04C0-ACC3-417E-9DA0-21CE8754BB65}" type="parTrans" cxnId="{19BF7176-84FE-425C-AFD3-97B66A3F4FF1}">
      <dgm:prSet/>
      <dgm:spPr/>
      <dgm:t>
        <a:bodyPr/>
        <a:lstStyle/>
        <a:p>
          <a:endParaRPr lang="fr-FR"/>
        </a:p>
      </dgm:t>
    </dgm:pt>
    <dgm:pt modelId="{29BCC410-4045-45C9-8BBF-A1D670694FAE}" type="sibTrans" cxnId="{19BF7176-84FE-425C-AFD3-97B66A3F4FF1}">
      <dgm:prSet/>
      <dgm:spPr/>
      <dgm:t>
        <a:bodyPr/>
        <a:lstStyle/>
        <a:p>
          <a:endParaRPr lang="fr-FR"/>
        </a:p>
      </dgm:t>
    </dgm:pt>
    <dgm:pt modelId="{BF9B125D-4F46-47C2-B539-33F0FB0099D2}" type="pres">
      <dgm:prSet presAssocID="{BE692A27-CC14-4A2A-AF3F-45D723B41FBE}" presName="Name0" presStyleCnt="0">
        <dgm:presLayoutVars>
          <dgm:chMax val="4"/>
          <dgm:resizeHandles val="exact"/>
        </dgm:presLayoutVars>
      </dgm:prSet>
      <dgm:spPr/>
      <dgm:t>
        <a:bodyPr/>
        <a:lstStyle/>
        <a:p>
          <a:endParaRPr lang="fr-FR"/>
        </a:p>
      </dgm:t>
    </dgm:pt>
    <dgm:pt modelId="{E1058FD8-4B93-474B-B96A-FCCE49C7AFA5}" type="pres">
      <dgm:prSet presAssocID="{BE692A27-CC14-4A2A-AF3F-45D723B41FBE}" presName="ellipse" presStyleLbl="trBgShp" presStyleIdx="0" presStyleCnt="1"/>
      <dgm:spPr/>
      <dgm:t>
        <a:bodyPr/>
        <a:lstStyle/>
        <a:p>
          <a:endParaRPr lang="fr-FR"/>
        </a:p>
      </dgm:t>
    </dgm:pt>
    <dgm:pt modelId="{62A187C5-45FD-470E-AF9E-7CEEFEA48F16}" type="pres">
      <dgm:prSet presAssocID="{BE692A27-CC14-4A2A-AF3F-45D723B41FBE}" presName="arrow1" presStyleLbl="fgShp" presStyleIdx="0" presStyleCnt="1" custLinFactY="6860" custLinFactNeighborX="10338" custLinFactNeighborY="100000"/>
      <dgm:spPr/>
      <dgm:t>
        <a:bodyPr/>
        <a:lstStyle/>
        <a:p>
          <a:endParaRPr lang="fr-FR"/>
        </a:p>
      </dgm:t>
    </dgm:pt>
    <dgm:pt modelId="{4EE5409C-0110-40EF-B890-447630505336}" type="pres">
      <dgm:prSet presAssocID="{BE692A27-CC14-4A2A-AF3F-45D723B41FBE}" presName="rectangle" presStyleLbl="revTx" presStyleIdx="0" presStyleCnt="1" custLinFactNeighborX="569" custLinFactNeighborY="72445">
        <dgm:presLayoutVars>
          <dgm:bulletEnabled val="1"/>
        </dgm:presLayoutVars>
      </dgm:prSet>
      <dgm:spPr/>
      <dgm:t>
        <a:bodyPr/>
        <a:lstStyle/>
        <a:p>
          <a:endParaRPr lang="fr-FR"/>
        </a:p>
      </dgm:t>
    </dgm:pt>
    <dgm:pt modelId="{3D2A6A81-9EF3-4791-A0CA-3C59128E2C41}" type="pres">
      <dgm:prSet presAssocID="{7C55A441-3392-4000-A8B5-FF5F5B602B75}" presName="item1" presStyleLbl="node1" presStyleIdx="0" presStyleCnt="3">
        <dgm:presLayoutVars>
          <dgm:bulletEnabled val="1"/>
        </dgm:presLayoutVars>
      </dgm:prSet>
      <dgm:spPr/>
      <dgm:t>
        <a:bodyPr/>
        <a:lstStyle/>
        <a:p>
          <a:endParaRPr lang="fr-FR"/>
        </a:p>
      </dgm:t>
    </dgm:pt>
    <dgm:pt modelId="{8F322510-57EC-416E-8C7F-D22E3998168F}" type="pres">
      <dgm:prSet presAssocID="{482FE1D6-37FE-47AE-9B7E-D9FEBC2D428B}" presName="item2" presStyleLbl="node1" presStyleIdx="1" presStyleCnt="3" custScaleX="110000">
        <dgm:presLayoutVars>
          <dgm:bulletEnabled val="1"/>
        </dgm:presLayoutVars>
      </dgm:prSet>
      <dgm:spPr/>
      <dgm:t>
        <a:bodyPr/>
        <a:lstStyle/>
        <a:p>
          <a:endParaRPr lang="fr-FR"/>
        </a:p>
      </dgm:t>
    </dgm:pt>
    <dgm:pt modelId="{177942E4-0C23-485C-A343-37A5C65964B7}" type="pres">
      <dgm:prSet presAssocID="{423D0368-35B8-47BA-A01F-E11898031BFD}" presName="item3" presStyleLbl="node1" presStyleIdx="2" presStyleCnt="3" custScaleX="110000">
        <dgm:presLayoutVars>
          <dgm:bulletEnabled val="1"/>
        </dgm:presLayoutVars>
      </dgm:prSet>
      <dgm:spPr/>
      <dgm:t>
        <a:bodyPr/>
        <a:lstStyle/>
        <a:p>
          <a:endParaRPr lang="fr-FR"/>
        </a:p>
      </dgm:t>
    </dgm:pt>
    <dgm:pt modelId="{6B86DDFA-FEF5-4AEC-ACA6-D7200116B6CA}" type="pres">
      <dgm:prSet presAssocID="{BE692A27-CC14-4A2A-AF3F-45D723B41FBE}" presName="funnel" presStyleLbl="trAlignAcc1" presStyleIdx="0" presStyleCnt="1" custScaleX="115615" custScaleY="136226" custLinFactNeighborX="-246" custLinFactNeighborY="10"/>
      <dgm:spPr/>
      <dgm:t>
        <a:bodyPr/>
        <a:lstStyle/>
        <a:p>
          <a:endParaRPr lang="fr-FR"/>
        </a:p>
      </dgm:t>
    </dgm:pt>
  </dgm:ptLst>
  <dgm:cxnLst>
    <dgm:cxn modelId="{1C4828DD-0C4D-499F-8725-7165CA1A087E}" type="presOf" srcId="{BE692A27-CC14-4A2A-AF3F-45D723B41FBE}" destId="{BF9B125D-4F46-47C2-B539-33F0FB0099D2}" srcOrd="0" destOrd="0" presId="urn:microsoft.com/office/officeart/2005/8/layout/funnel1"/>
    <dgm:cxn modelId="{E4CA4BA6-E2CC-469E-821D-BAC4ED6904BE}" type="presOf" srcId="{482FE1D6-37FE-47AE-9B7E-D9FEBC2D428B}" destId="{3D2A6A81-9EF3-4791-A0CA-3C59128E2C41}" srcOrd="0" destOrd="0" presId="urn:microsoft.com/office/officeart/2005/8/layout/funnel1"/>
    <dgm:cxn modelId="{4BA8E1DA-EE84-4339-A6B3-A301706155BE}" srcId="{BE692A27-CC14-4A2A-AF3F-45D723B41FBE}" destId="{BB820150-9046-4F35-96AC-3E80C73D9270}" srcOrd="0" destOrd="0" parTransId="{3637CF36-9F90-4365-8853-13991ECD4599}" sibTransId="{DD4286AF-91F9-4DBC-8271-08782BCDF982}"/>
    <dgm:cxn modelId="{19BF7176-84FE-425C-AFD3-97B66A3F4FF1}" srcId="{BE692A27-CC14-4A2A-AF3F-45D723B41FBE}" destId="{423D0368-35B8-47BA-A01F-E11898031BFD}" srcOrd="3" destOrd="0" parTransId="{B36C04C0-ACC3-417E-9DA0-21CE8754BB65}" sibTransId="{29BCC410-4045-45C9-8BBF-A1D670694FAE}"/>
    <dgm:cxn modelId="{E553CC81-17F2-4B01-858F-D2B48B7A5192}" type="presOf" srcId="{423D0368-35B8-47BA-A01F-E11898031BFD}" destId="{4EE5409C-0110-40EF-B890-447630505336}" srcOrd="0" destOrd="0" presId="urn:microsoft.com/office/officeart/2005/8/layout/funnel1"/>
    <dgm:cxn modelId="{A092CE1F-27DD-4243-AAEF-7948A7E4506B}" srcId="{BE692A27-CC14-4A2A-AF3F-45D723B41FBE}" destId="{7C55A441-3392-4000-A8B5-FF5F5B602B75}" srcOrd="1" destOrd="0" parTransId="{82D6594E-D790-42F9-8147-DC6375AA882C}" sibTransId="{4DEE7778-2DB5-4DF7-AB2F-0C404F786315}"/>
    <dgm:cxn modelId="{EE99B849-0640-4135-B3C8-072B0D8E281F}" srcId="{BE692A27-CC14-4A2A-AF3F-45D723B41FBE}" destId="{482FE1D6-37FE-47AE-9B7E-D9FEBC2D428B}" srcOrd="2" destOrd="0" parTransId="{6BAB9FFC-6E80-4124-936F-6CA5F811ACF1}" sibTransId="{B80FC863-94C0-40FE-9A60-0EC6DBB6C06B}"/>
    <dgm:cxn modelId="{4A7276CA-E683-4C6F-AF37-3133A8484CFD}" type="presOf" srcId="{7C55A441-3392-4000-A8B5-FF5F5B602B75}" destId="{8F322510-57EC-416E-8C7F-D22E3998168F}" srcOrd="0" destOrd="0" presId="urn:microsoft.com/office/officeart/2005/8/layout/funnel1"/>
    <dgm:cxn modelId="{67747E13-5334-4377-A7F0-28BCE6ECB049}" type="presOf" srcId="{BB820150-9046-4F35-96AC-3E80C73D9270}" destId="{177942E4-0C23-485C-A343-37A5C65964B7}" srcOrd="0" destOrd="0" presId="urn:microsoft.com/office/officeart/2005/8/layout/funnel1"/>
    <dgm:cxn modelId="{795D8BDE-FE55-4696-8A1E-5F75369019E5}" type="presParOf" srcId="{BF9B125D-4F46-47C2-B539-33F0FB0099D2}" destId="{E1058FD8-4B93-474B-B96A-FCCE49C7AFA5}" srcOrd="0" destOrd="0" presId="urn:microsoft.com/office/officeart/2005/8/layout/funnel1"/>
    <dgm:cxn modelId="{9F8C5738-00B2-4872-8B02-548B0FE78491}" type="presParOf" srcId="{BF9B125D-4F46-47C2-B539-33F0FB0099D2}" destId="{62A187C5-45FD-470E-AF9E-7CEEFEA48F16}" srcOrd="1" destOrd="0" presId="urn:microsoft.com/office/officeart/2005/8/layout/funnel1"/>
    <dgm:cxn modelId="{65716575-11BA-4FEC-B399-66C88C788F06}" type="presParOf" srcId="{BF9B125D-4F46-47C2-B539-33F0FB0099D2}" destId="{4EE5409C-0110-40EF-B890-447630505336}" srcOrd="2" destOrd="0" presId="urn:microsoft.com/office/officeart/2005/8/layout/funnel1"/>
    <dgm:cxn modelId="{788C3785-B932-41A5-9A56-7DA7E3E90E62}" type="presParOf" srcId="{BF9B125D-4F46-47C2-B539-33F0FB0099D2}" destId="{3D2A6A81-9EF3-4791-A0CA-3C59128E2C41}" srcOrd="3" destOrd="0" presId="urn:microsoft.com/office/officeart/2005/8/layout/funnel1"/>
    <dgm:cxn modelId="{AAAEC3AF-A191-44DC-8397-0309338CDE5E}" type="presParOf" srcId="{BF9B125D-4F46-47C2-B539-33F0FB0099D2}" destId="{8F322510-57EC-416E-8C7F-D22E3998168F}" srcOrd="4" destOrd="0" presId="urn:microsoft.com/office/officeart/2005/8/layout/funnel1"/>
    <dgm:cxn modelId="{534762B0-D7FA-4C95-B0D2-5DAA9EFB933B}" type="presParOf" srcId="{BF9B125D-4F46-47C2-B539-33F0FB0099D2}" destId="{177942E4-0C23-485C-A343-37A5C65964B7}" srcOrd="5" destOrd="0" presId="urn:microsoft.com/office/officeart/2005/8/layout/funnel1"/>
    <dgm:cxn modelId="{096004F5-9884-4A6D-896B-AEC796F00A11}" type="presParOf" srcId="{BF9B125D-4F46-47C2-B539-33F0FB0099D2}" destId="{6B86DDFA-FEF5-4AEC-ACA6-D7200116B6CA}"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2BAE1A-6694-471A-85DF-AA273D57B78D}"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fr-FR"/>
        </a:p>
      </dgm:t>
    </dgm:pt>
    <dgm:pt modelId="{246232CF-22E8-4E26-B061-CE5499DC2CC6}">
      <dgm:prSet phldrT="[Texte]"/>
      <dgm:spPr/>
      <dgm:t>
        <a:bodyPr/>
        <a:lstStyle/>
        <a:p>
          <a:r>
            <a:rPr lang="fr-FR" dirty="0" smtClean="0"/>
            <a:t>Liste de causes </a:t>
          </a:r>
          <a:endParaRPr lang="fr-FR" dirty="0"/>
        </a:p>
      </dgm:t>
    </dgm:pt>
    <dgm:pt modelId="{BB6A3DB1-8391-4DFC-BE6E-32D10AFAF92F}" type="parTrans" cxnId="{BF0211FC-728D-4026-83B1-E3C0CE07EC81}">
      <dgm:prSet/>
      <dgm:spPr/>
      <dgm:t>
        <a:bodyPr/>
        <a:lstStyle/>
        <a:p>
          <a:endParaRPr lang="fr-FR"/>
        </a:p>
      </dgm:t>
    </dgm:pt>
    <dgm:pt modelId="{A18AC98B-F79E-4AD7-9CDF-1F91EA9633A7}" type="sibTrans" cxnId="{BF0211FC-728D-4026-83B1-E3C0CE07EC81}">
      <dgm:prSet/>
      <dgm:spPr/>
      <dgm:t>
        <a:bodyPr/>
        <a:lstStyle/>
        <a:p>
          <a:endParaRPr lang="fr-FR"/>
        </a:p>
      </dgm:t>
    </dgm:pt>
    <dgm:pt modelId="{9E230832-93B3-4096-9C58-D5D03024A7CC}">
      <dgm:prSet phldrT="[Texte]" custT="1"/>
      <dgm:spPr>
        <a:solidFill>
          <a:schemeClr val="bg2">
            <a:lumMod val="75000"/>
            <a:alpha val="90000"/>
          </a:schemeClr>
        </a:solidFill>
      </dgm:spPr>
      <dgm:t>
        <a:bodyPr/>
        <a:lstStyle/>
        <a:p>
          <a:r>
            <a:rPr lang="fr-FR" sz="2000" b="0" i="0" noProof="0" dirty="0" smtClean="0">
              <a:latin typeface="Century Gothic"/>
              <a:ea typeface="+mn-ea"/>
              <a:cs typeface="+mn-cs"/>
            </a:rPr>
            <a:t>Consacre la </a:t>
          </a:r>
          <a:r>
            <a:rPr lang="fr-FR" sz="2000" b="0" i="0" noProof="0" dirty="0" err="1" smtClean="0">
              <a:latin typeface="Century Gothic"/>
              <a:ea typeface="+mn-ea"/>
              <a:cs typeface="+mn-cs"/>
            </a:rPr>
            <a:t>jp</a:t>
          </a:r>
          <a:r>
            <a:rPr lang="fr-FR" sz="2000" b="0" i="0" noProof="0" dirty="0" smtClean="0">
              <a:latin typeface="Century Gothic"/>
              <a:ea typeface="+mn-ea"/>
              <a:cs typeface="+mn-cs"/>
            </a:rPr>
            <a:t> qui a admis comme motif : </a:t>
          </a:r>
        </a:p>
        <a:p>
          <a:r>
            <a:rPr lang="fr-FR" sz="2000" b="0" i="0" noProof="0" dirty="0" smtClean="0">
              <a:latin typeface="Century Gothic"/>
              <a:ea typeface="+mn-ea"/>
              <a:cs typeface="+mn-cs"/>
            </a:rPr>
            <a:t>- La réorganisation de l’entreprise nécessaire à la sauvegarde de la compétitivité</a:t>
          </a:r>
        </a:p>
        <a:p>
          <a:r>
            <a:rPr lang="fr-FR" sz="2000" b="0" i="0" noProof="0" dirty="0" smtClean="0">
              <a:latin typeface="Century Gothic"/>
              <a:ea typeface="+mn-ea"/>
              <a:cs typeface="+mn-cs"/>
            </a:rPr>
            <a:t>- La cessation d’activité de l’entreprise</a:t>
          </a:r>
          <a:r>
            <a:rPr lang="fr-FR" sz="1600" b="0" i="0" noProof="0" dirty="0" smtClean="0">
              <a:latin typeface="Century Gothic"/>
              <a:ea typeface="+mn-ea"/>
              <a:cs typeface="+mn-cs"/>
            </a:rPr>
            <a:t> </a:t>
          </a:r>
          <a:endParaRPr lang="fr-FR" sz="1600" dirty="0"/>
        </a:p>
      </dgm:t>
    </dgm:pt>
    <dgm:pt modelId="{296A72C2-4620-40B4-84B2-831BBE40B5EC}" type="parTrans" cxnId="{55A6E6C2-5D79-4A85-A43A-B4BBB7FF94A1}">
      <dgm:prSet/>
      <dgm:spPr/>
      <dgm:t>
        <a:bodyPr/>
        <a:lstStyle/>
        <a:p>
          <a:endParaRPr lang="fr-FR"/>
        </a:p>
      </dgm:t>
    </dgm:pt>
    <dgm:pt modelId="{22A84FDC-46D4-46DC-AD42-8DF95A29F2B6}" type="sibTrans" cxnId="{55A6E6C2-5D79-4A85-A43A-B4BBB7FF94A1}">
      <dgm:prSet/>
      <dgm:spPr/>
      <dgm:t>
        <a:bodyPr/>
        <a:lstStyle/>
        <a:p>
          <a:endParaRPr lang="fr-FR"/>
        </a:p>
      </dgm:t>
    </dgm:pt>
    <dgm:pt modelId="{BCC3D5A0-7AF2-4AE9-BD45-D3D5B3599284}">
      <dgm:prSet/>
      <dgm:spPr/>
      <dgm:t>
        <a:bodyPr/>
        <a:lstStyle/>
        <a:p>
          <a:r>
            <a:rPr lang="fr-FR" dirty="0" smtClean="0"/>
            <a:t>Précision des difficultés</a:t>
          </a:r>
          <a:endParaRPr lang="fr-FR" dirty="0"/>
        </a:p>
      </dgm:t>
    </dgm:pt>
    <dgm:pt modelId="{D59CDAF4-0141-499A-8E03-5F1957E17934}" type="parTrans" cxnId="{BEF61A5D-8D6E-4ED1-B8BC-0E03B8618ADC}">
      <dgm:prSet/>
      <dgm:spPr/>
      <dgm:t>
        <a:bodyPr/>
        <a:lstStyle/>
        <a:p>
          <a:endParaRPr lang="fr-FR"/>
        </a:p>
      </dgm:t>
    </dgm:pt>
    <dgm:pt modelId="{ABCBB4E5-F8AC-43ED-90A9-D506BE167C91}" type="sibTrans" cxnId="{BEF61A5D-8D6E-4ED1-B8BC-0E03B8618ADC}">
      <dgm:prSet/>
      <dgm:spPr/>
      <dgm:t>
        <a:bodyPr/>
        <a:lstStyle/>
        <a:p>
          <a:endParaRPr lang="fr-FR"/>
        </a:p>
      </dgm:t>
    </dgm:pt>
    <dgm:pt modelId="{D646B5EC-4E58-408E-923E-67A9E447EA0C}">
      <dgm:prSet custT="1"/>
      <dgm:spPr>
        <a:solidFill>
          <a:schemeClr val="bg2">
            <a:lumMod val="75000"/>
            <a:alpha val="90000"/>
          </a:schemeClr>
        </a:solidFill>
      </dgm:spPr>
      <dgm:t>
        <a:bodyPr/>
        <a:lstStyle/>
        <a:p>
          <a:r>
            <a:rPr lang="fr-FR" sz="1800" b="0" i="0" noProof="0" dirty="0" smtClean="0">
              <a:latin typeface="+mn-lt"/>
              <a:ea typeface="+mn-ea"/>
              <a:cs typeface="+mn-cs"/>
            </a:rPr>
            <a:t>Baisse significative des commandes ou du CA de 1 trimestre pour les entreprises de moins de 11</a:t>
          </a:r>
          <a:endParaRPr lang="fr-FR" dirty="0"/>
        </a:p>
      </dgm:t>
    </dgm:pt>
    <dgm:pt modelId="{38FFE061-B70D-4451-9881-14F5DF1EA0FD}" type="parTrans" cxnId="{E6126BDB-9F28-4742-BD81-69A6E4E6E671}">
      <dgm:prSet/>
      <dgm:spPr/>
      <dgm:t>
        <a:bodyPr/>
        <a:lstStyle/>
        <a:p>
          <a:endParaRPr lang="fr-FR"/>
        </a:p>
      </dgm:t>
    </dgm:pt>
    <dgm:pt modelId="{6298CACF-25CE-479E-8F26-C49639E3A54A}" type="sibTrans" cxnId="{E6126BDB-9F28-4742-BD81-69A6E4E6E671}">
      <dgm:prSet/>
      <dgm:spPr/>
      <dgm:t>
        <a:bodyPr/>
        <a:lstStyle/>
        <a:p>
          <a:endParaRPr lang="fr-FR"/>
        </a:p>
      </dgm:t>
    </dgm:pt>
    <dgm:pt modelId="{BC988A78-0E59-4FD1-A30A-78AE8248E9FD}">
      <dgm:prSet custT="1"/>
      <dgm:spPr>
        <a:solidFill>
          <a:schemeClr val="bg2">
            <a:lumMod val="75000"/>
            <a:alpha val="90000"/>
          </a:schemeClr>
        </a:solidFill>
      </dgm:spPr>
      <dgm:t>
        <a:bodyPr/>
        <a:lstStyle/>
        <a:p>
          <a:r>
            <a:rPr lang="fr-FR" sz="1800" b="0" i="0" noProof="0" dirty="0" smtClean="0">
              <a:latin typeface="+mn-lt"/>
              <a:ea typeface="+mn-ea"/>
              <a:cs typeface="+mn-cs"/>
            </a:rPr>
            <a:t>Dégradation de trésorerie ou de l’excédent brut d’exploitation ou de tout autre élément</a:t>
          </a:r>
          <a:endParaRPr lang="fr-FR" sz="1800" dirty="0" smtClean="0"/>
        </a:p>
        <a:p>
          <a:endParaRPr lang="fr-FR" dirty="0"/>
        </a:p>
      </dgm:t>
    </dgm:pt>
    <dgm:pt modelId="{B71FE841-5611-4B10-90D8-E8BF320DCBB4}" type="parTrans" cxnId="{0FB6BC80-0A1D-4974-A460-D94D3C5BAACE}">
      <dgm:prSet/>
      <dgm:spPr/>
    </dgm:pt>
    <dgm:pt modelId="{CA788B6C-AC24-4877-BC4A-37FF559D6A83}" type="sibTrans" cxnId="{0FB6BC80-0A1D-4974-A460-D94D3C5BAACE}">
      <dgm:prSet/>
      <dgm:spPr/>
    </dgm:pt>
    <dgm:pt modelId="{7A709C23-AC4D-493F-9FBE-48257E421C17}" type="pres">
      <dgm:prSet presAssocID="{342BAE1A-6694-471A-85DF-AA273D57B78D}" presName="Name0" presStyleCnt="0">
        <dgm:presLayoutVars>
          <dgm:dir/>
          <dgm:animLvl val="lvl"/>
          <dgm:resizeHandles val="exact"/>
        </dgm:presLayoutVars>
      </dgm:prSet>
      <dgm:spPr/>
      <dgm:t>
        <a:bodyPr/>
        <a:lstStyle/>
        <a:p>
          <a:endParaRPr lang="fr-FR"/>
        </a:p>
      </dgm:t>
    </dgm:pt>
    <dgm:pt modelId="{35E54156-2334-47B7-96F4-CF35E1F064DD}" type="pres">
      <dgm:prSet presAssocID="{246232CF-22E8-4E26-B061-CE5499DC2CC6}" presName="linNode" presStyleCnt="0"/>
      <dgm:spPr/>
      <dgm:t>
        <a:bodyPr/>
        <a:lstStyle/>
        <a:p>
          <a:endParaRPr lang="fr-FR"/>
        </a:p>
      </dgm:t>
    </dgm:pt>
    <dgm:pt modelId="{93BAB301-13D6-4AA7-93A4-AD9D1414C649}" type="pres">
      <dgm:prSet presAssocID="{246232CF-22E8-4E26-B061-CE5499DC2CC6}" presName="parentText" presStyleLbl="node1" presStyleIdx="0" presStyleCnt="2">
        <dgm:presLayoutVars>
          <dgm:chMax val="1"/>
          <dgm:bulletEnabled val="1"/>
        </dgm:presLayoutVars>
      </dgm:prSet>
      <dgm:spPr/>
      <dgm:t>
        <a:bodyPr/>
        <a:lstStyle/>
        <a:p>
          <a:endParaRPr lang="fr-FR"/>
        </a:p>
      </dgm:t>
    </dgm:pt>
    <dgm:pt modelId="{0E94E646-1C5D-47E2-B200-72B8CC5B4663}" type="pres">
      <dgm:prSet presAssocID="{246232CF-22E8-4E26-B061-CE5499DC2CC6}" presName="descendantText" presStyleLbl="alignAccFollowNode1" presStyleIdx="0" presStyleCnt="2" custLinFactNeighborX="0" custLinFactNeighborY="3027">
        <dgm:presLayoutVars>
          <dgm:bulletEnabled val="1"/>
        </dgm:presLayoutVars>
      </dgm:prSet>
      <dgm:spPr/>
      <dgm:t>
        <a:bodyPr/>
        <a:lstStyle/>
        <a:p>
          <a:endParaRPr lang="fr-FR"/>
        </a:p>
      </dgm:t>
    </dgm:pt>
    <dgm:pt modelId="{28CF4ABF-0B95-4A35-B7F0-A5B1713DD3D6}" type="pres">
      <dgm:prSet presAssocID="{A18AC98B-F79E-4AD7-9CDF-1F91EA9633A7}" presName="sp" presStyleCnt="0"/>
      <dgm:spPr/>
      <dgm:t>
        <a:bodyPr/>
        <a:lstStyle/>
        <a:p>
          <a:endParaRPr lang="fr-FR"/>
        </a:p>
      </dgm:t>
    </dgm:pt>
    <dgm:pt modelId="{6136AAB0-4F66-4845-811A-88850DA2B424}" type="pres">
      <dgm:prSet presAssocID="{BCC3D5A0-7AF2-4AE9-BD45-D3D5B3599284}" presName="linNode" presStyleCnt="0"/>
      <dgm:spPr/>
      <dgm:t>
        <a:bodyPr/>
        <a:lstStyle/>
        <a:p>
          <a:endParaRPr lang="fr-FR"/>
        </a:p>
      </dgm:t>
    </dgm:pt>
    <dgm:pt modelId="{2026098D-77A0-4B90-855A-A6D79852C02F}" type="pres">
      <dgm:prSet presAssocID="{BCC3D5A0-7AF2-4AE9-BD45-D3D5B3599284}" presName="parentText" presStyleLbl="node1" presStyleIdx="1" presStyleCnt="2">
        <dgm:presLayoutVars>
          <dgm:chMax val="1"/>
          <dgm:bulletEnabled val="1"/>
        </dgm:presLayoutVars>
      </dgm:prSet>
      <dgm:spPr/>
      <dgm:t>
        <a:bodyPr/>
        <a:lstStyle/>
        <a:p>
          <a:endParaRPr lang="fr-FR"/>
        </a:p>
      </dgm:t>
    </dgm:pt>
    <dgm:pt modelId="{5218D4A3-B6A4-41C1-ACA2-025C75B8F596}" type="pres">
      <dgm:prSet presAssocID="{BCC3D5A0-7AF2-4AE9-BD45-D3D5B3599284}" presName="descendantText" presStyleLbl="alignAccFollowNode1" presStyleIdx="1" presStyleCnt="2">
        <dgm:presLayoutVars>
          <dgm:bulletEnabled val="1"/>
        </dgm:presLayoutVars>
      </dgm:prSet>
      <dgm:spPr/>
      <dgm:t>
        <a:bodyPr/>
        <a:lstStyle/>
        <a:p>
          <a:endParaRPr lang="fr-FR"/>
        </a:p>
      </dgm:t>
    </dgm:pt>
  </dgm:ptLst>
  <dgm:cxnLst>
    <dgm:cxn modelId="{E6126BDB-9F28-4742-BD81-69A6E4E6E671}" srcId="{BCC3D5A0-7AF2-4AE9-BD45-D3D5B3599284}" destId="{D646B5EC-4E58-408E-923E-67A9E447EA0C}" srcOrd="0" destOrd="0" parTransId="{38FFE061-B70D-4451-9881-14F5DF1EA0FD}" sibTransId="{6298CACF-25CE-479E-8F26-C49639E3A54A}"/>
    <dgm:cxn modelId="{5AD53950-DDFF-44AA-93D6-5C19C34BF868}" type="presOf" srcId="{D646B5EC-4E58-408E-923E-67A9E447EA0C}" destId="{5218D4A3-B6A4-41C1-ACA2-025C75B8F596}" srcOrd="0" destOrd="0" presId="urn:microsoft.com/office/officeart/2005/8/layout/vList5"/>
    <dgm:cxn modelId="{0FB6BC80-0A1D-4974-A460-D94D3C5BAACE}" srcId="{BCC3D5A0-7AF2-4AE9-BD45-D3D5B3599284}" destId="{BC988A78-0E59-4FD1-A30A-78AE8248E9FD}" srcOrd="1" destOrd="0" parTransId="{B71FE841-5611-4B10-90D8-E8BF320DCBB4}" sibTransId="{CA788B6C-AC24-4877-BC4A-37FF559D6A83}"/>
    <dgm:cxn modelId="{1903EFA7-C4D9-4BF6-B35D-370CB88A0151}" type="presOf" srcId="{BC988A78-0E59-4FD1-A30A-78AE8248E9FD}" destId="{5218D4A3-B6A4-41C1-ACA2-025C75B8F596}" srcOrd="0" destOrd="1" presId="urn:microsoft.com/office/officeart/2005/8/layout/vList5"/>
    <dgm:cxn modelId="{13F02A45-568A-40AA-B0EA-83C30B20568B}" type="presOf" srcId="{246232CF-22E8-4E26-B061-CE5499DC2CC6}" destId="{93BAB301-13D6-4AA7-93A4-AD9D1414C649}" srcOrd="0" destOrd="0" presId="urn:microsoft.com/office/officeart/2005/8/layout/vList5"/>
    <dgm:cxn modelId="{55A6E6C2-5D79-4A85-A43A-B4BBB7FF94A1}" srcId="{246232CF-22E8-4E26-B061-CE5499DC2CC6}" destId="{9E230832-93B3-4096-9C58-D5D03024A7CC}" srcOrd="0" destOrd="0" parTransId="{296A72C2-4620-40B4-84B2-831BBE40B5EC}" sibTransId="{22A84FDC-46D4-46DC-AD42-8DF95A29F2B6}"/>
    <dgm:cxn modelId="{0C34646B-5026-4AA4-81ED-6A4D6F4C7CA1}" type="presOf" srcId="{9E230832-93B3-4096-9C58-D5D03024A7CC}" destId="{0E94E646-1C5D-47E2-B200-72B8CC5B4663}" srcOrd="0" destOrd="0" presId="urn:microsoft.com/office/officeart/2005/8/layout/vList5"/>
    <dgm:cxn modelId="{BEF61A5D-8D6E-4ED1-B8BC-0E03B8618ADC}" srcId="{342BAE1A-6694-471A-85DF-AA273D57B78D}" destId="{BCC3D5A0-7AF2-4AE9-BD45-D3D5B3599284}" srcOrd="1" destOrd="0" parTransId="{D59CDAF4-0141-499A-8E03-5F1957E17934}" sibTransId="{ABCBB4E5-F8AC-43ED-90A9-D506BE167C91}"/>
    <dgm:cxn modelId="{677A5032-046A-4FD2-BCE2-5FE5F8E294F4}" type="presOf" srcId="{BCC3D5A0-7AF2-4AE9-BD45-D3D5B3599284}" destId="{2026098D-77A0-4B90-855A-A6D79852C02F}" srcOrd="0" destOrd="0" presId="urn:microsoft.com/office/officeart/2005/8/layout/vList5"/>
    <dgm:cxn modelId="{BF0211FC-728D-4026-83B1-E3C0CE07EC81}" srcId="{342BAE1A-6694-471A-85DF-AA273D57B78D}" destId="{246232CF-22E8-4E26-B061-CE5499DC2CC6}" srcOrd="0" destOrd="0" parTransId="{BB6A3DB1-8391-4DFC-BE6E-32D10AFAF92F}" sibTransId="{A18AC98B-F79E-4AD7-9CDF-1F91EA9633A7}"/>
    <dgm:cxn modelId="{D1B63C46-21BB-4703-BBA1-1E9BF9AB1B2B}" type="presOf" srcId="{342BAE1A-6694-471A-85DF-AA273D57B78D}" destId="{7A709C23-AC4D-493F-9FBE-48257E421C17}" srcOrd="0" destOrd="0" presId="urn:microsoft.com/office/officeart/2005/8/layout/vList5"/>
    <dgm:cxn modelId="{95AFAE14-AFFE-428C-A573-5A8BD4D255B2}" type="presParOf" srcId="{7A709C23-AC4D-493F-9FBE-48257E421C17}" destId="{35E54156-2334-47B7-96F4-CF35E1F064DD}" srcOrd="0" destOrd="0" presId="urn:microsoft.com/office/officeart/2005/8/layout/vList5"/>
    <dgm:cxn modelId="{27F876FA-7521-4321-A43B-4C096E1C2A5E}" type="presParOf" srcId="{35E54156-2334-47B7-96F4-CF35E1F064DD}" destId="{93BAB301-13D6-4AA7-93A4-AD9D1414C649}" srcOrd="0" destOrd="0" presId="urn:microsoft.com/office/officeart/2005/8/layout/vList5"/>
    <dgm:cxn modelId="{CD6D7E28-24FC-4F73-BE23-84E3BAD4928E}" type="presParOf" srcId="{35E54156-2334-47B7-96F4-CF35E1F064DD}" destId="{0E94E646-1C5D-47E2-B200-72B8CC5B4663}" srcOrd="1" destOrd="0" presId="urn:microsoft.com/office/officeart/2005/8/layout/vList5"/>
    <dgm:cxn modelId="{D296B164-33F2-4E07-BDA9-72BEA4F68290}" type="presParOf" srcId="{7A709C23-AC4D-493F-9FBE-48257E421C17}" destId="{28CF4ABF-0B95-4A35-B7F0-A5B1713DD3D6}" srcOrd="1" destOrd="0" presId="urn:microsoft.com/office/officeart/2005/8/layout/vList5"/>
    <dgm:cxn modelId="{406B9379-3A68-41BF-9825-5449EC1CB1A8}" type="presParOf" srcId="{7A709C23-AC4D-493F-9FBE-48257E421C17}" destId="{6136AAB0-4F66-4845-811A-88850DA2B424}" srcOrd="2" destOrd="0" presId="urn:microsoft.com/office/officeart/2005/8/layout/vList5"/>
    <dgm:cxn modelId="{32E8E616-4C85-4E18-9F1A-AC09D8D2F4E9}" type="presParOf" srcId="{6136AAB0-4F66-4845-811A-88850DA2B424}" destId="{2026098D-77A0-4B90-855A-A6D79852C02F}" srcOrd="0" destOrd="0" presId="urn:microsoft.com/office/officeart/2005/8/layout/vList5"/>
    <dgm:cxn modelId="{FCF17EF8-D74F-4781-83AD-B69B95926202}" type="presParOf" srcId="{6136AAB0-4F66-4845-811A-88850DA2B424}" destId="{5218D4A3-B6A4-41C1-ACA2-025C75B8F59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898C7A-ACD4-49AF-AA23-CCE11B8A3511}" type="doc">
      <dgm:prSet loTypeId="urn:microsoft.com/office/officeart/2005/8/layout/venn2" loCatId="relationship" qsTypeId="urn:microsoft.com/office/officeart/2005/8/quickstyle/simple1" qsCatId="simple" csTypeId="urn:microsoft.com/office/officeart/2005/8/colors/accent0_1" csCatId="mainScheme" phldr="1"/>
      <dgm:spPr/>
      <dgm:t>
        <a:bodyPr/>
        <a:lstStyle/>
        <a:p>
          <a:endParaRPr lang="fr-FR"/>
        </a:p>
      </dgm:t>
    </dgm:pt>
    <dgm:pt modelId="{32EE7D75-5962-4516-A7E0-594C01F42FEE}">
      <dgm:prSet phldrT="[Texte]" custT="1"/>
      <dgm:spPr>
        <a:ln>
          <a:solidFill>
            <a:schemeClr val="bg2">
              <a:lumMod val="25000"/>
            </a:schemeClr>
          </a:solidFill>
        </a:ln>
      </dgm:spPr>
      <dgm:t>
        <a:bodyPr/>
        <a:lstStyle/>
        <a:p>
          <a:r>
            <a:rPr lang="fr-FR" sz="1800" dirty="0">
              <a:latin typeface="Times New Roman" panose="02020603050405020304" pitchFamily="18" charset="0"/>
              <a:cs typeface="Times New Roman" panose="02020603050405020304" pitchFamily="18" charset="0"/>
            </a:rPr>
            <a:t>Groupe défini par des liens </a:t>
          </a:r>
          <a:r>
            <a:rPr lang="fr-FR" sz="1800" dirty="0" smtClean="0">
              <a:latin typeface="Times New Roman" panose="02020603050405020304" pitchFamily="18" charset="0"/>
              <a:cs typeface="Times New Roman" panose="02020603050405020304" pitchFamily="18" charset="0"/>
            </a:rPr>
            <a:t>de capital</a:t>
          </a:r>
          <a:endParaRPr lang="fr-FR" sz="1800" dirty="0">
            <a:latin typeface="Times New Roman" panose="02020603050405020304" pitchFamily="18" charset="0"/>
            <a:cs typeface="Times New Roman" panose="02020603050405020304" pitchFamily="18" charset="0"/>
          </a:endParaRPr>
        </a:p>
      </dgm:t>
    </dgm:pt>
    <dgm:pt modelId="{D8B1F389-20F8-44EA-ABDF-4DA7FABA8DCA}" type="parTrans" cxnId="{0DF7B563-AE77-4170-802C-C26C3C99D12A}">
      <dgm:prSet/>
      <dgm:spPr/>
      <dgm:t>
        <a:bodyPr/>
        <a:lstStyle/>
        <a:p>
          <a:endParaRPr lang="fr-FR"/>
        </a:p>
      </dgm:t>
    </dgm:pt>
    <dgm:pt modelId="{CBAE8C5F-61C7-410A-904B-E0D0C29FBEC7}" type="sibTrans" cxnId="{0DF7B563-AE77-4170-802C-C26C3C99D12A}">
      <dgm:prSet/>
      <dgm:spPr/>
      <dgm:t>
        <a:bodyPr/>
        <a:lstStyle/>
        <a:p>
          <a:endParaRPr lang="fr-FR"/>
        </a:p>
      </dgm:t>
    </dgm:pt>
    <dgm:pt modelId="{3F4F620F-5CAF-4CDF-BC8C-162737951B89}">
      <dgm:prSet phldrT="[Texte]" custT="1"/>
      <dgm:spPr>
        <a:ln>
          <a:solidFill>
            <a:schemeClr val="bg2">
              <a:lumMod val="25000"/>
            </a:schemeClr>
          </a:solidFill>
        </a:ln>
      </dgm:spPr>
      <dgm:t>
        <a:bodyPr/>
        <a:lstStyle/>
        <a:p>
          <a:r>
            <a:rPr lang="fr-FR" sz="1800">
              <a:latin typeface="Times New Roman" panose="02020603050405020304" pitchFamily="18" charset="0"/>
              <a:cs typeface="Times New Roman" panose="02020603050405020304" pitchFamily="18" charset="0"/>
            </a:rPr>
            <a:t>parmi les sociétés situées en France</a:t>
          </a:r>
        </a:p>
      </dgm:t>
    </dgm:pt>
    <dgm:pt modelId="{E4A605B1-14AC-4C10-BA71-FD88B1F5E111}" type="parTrans" cxnId="{0F74FFE0-8740-4939-B623-C7EA6B28FF90}">
      <dgm:prSet/>
      <dgm:spPr/>
      <dgm:t>
        <a:bodyPr/>
        <a:lstStyle/>
        <a:p>
          <a:endParaRPr lang="fr-FR"/>
        </a:p>
      </dgm:t>
    </dgm:pt>
    <dgm:pt modelId="{D16FDD59-795A-4C80-ADE9-09A6F0D8B711}" type="sibTrans" cxnId="{0F74FFE0-8740-4939-B623-C7EA6B28FF90}">
      <dgm:prSet/>
      <dgm:spPr/>
      <dgm:t>
        <a:bodyPr/>
        <a:lstStyle/>
        <a:p>
          <a:endParaRPr lang="fr-FR"/>
        </a:p>
      </dgm:t>
    </dgm:pt>
    <dgm:pt modelId="{60FA3B1A-E9AF-4661-B6E7-874F26245964}">
      <dgm:prSet phldrT="[Texte]" custT="1"/>
      <dgm:spPr>
        <a:solidFill>
          <a:schemeClr val="bg2">
            <a:lumMod val="75000"/>
          </a:schemeClr>
        </a:solidFill>
        <a:ln>
          <a:solidFill>
            <a:schemeClr val="bg2">
              <a:lumMod val="25000"/>
            </a:schemeClr>
          </a:solidFill>
        </a:ln>
      </dgm:spPr>
      <dgm:t>
        <a:bodyPr/>
        <a:lstStyle/>
        <a:p>
          <a:r>
            <a:rPr lang="fr-FR" sz="1800">
              <a:latin typeface="Times New Roman" panose="02020603050405020304" pitchFamily="18" charset="0"/>
              <a:cs typeface="Times New Roman" panose="02020603050405020304" pitchFamily="18" charset="0"/>
            </a:rPr>
            <a:t>parmi celles ayant un secteur d'activité commun</a:t>
          </a:r>
        </a:p>
      </dgm:t>
    </dgm:pt>
    <dgm:pt modelId="{C270491D-9EB1-4D63-9088-9C81620F79FB}" type="parTrans" cxnId="{79E88BD2-6FCE-472A-A4D1-0926E10B469C}">
      <dgm:prSet/>
      <dgm:spPr/>
      <dgm:t>
        <a:bodyPr/>
        <a:lstStyle/>
        <a:p>
          <a:endParaRPr lang="fr-FR"/>
        </a:p>
      </dgm:t>
    </dgm:pt>
    <dgm:pt modelId="{18F28153-90C5-441B-9B9B-74EC052A6A2C}" type="sibTrans" cxnId="{79E88BD2-6FCE-472A-A4D1-0926E10B469C}">
      <dgm:prSet/>
      <dgm:spPr/>
      <dgm:t>
        <a:bodyPr/>
        <a:lstStyle/>
        <a:p>
          <a:endParaRPr lang="fr-FR"/>
        </a:p>
      </dgm:t>
    </dgm:pt>
    <dgm:pt modelId="{C95CD3D6-9AE6-434F-9B58-6743F1CB944D}" type="pres">
      <dgm:prSet presAssocID="{14898C7A-ACD4-49AF-AA23-CCE11B8A3511}" presName="Name0" presStyleCnt="0">
        <dgm:presLayoutVars>
          <dgm:chMax val="7"/>
          <dgm:resizeHandles val="exact"/>
        </dgm:presLayoutVars>
      </dgm:prSet>
      <dgm:spPr/>
      <dgm:t>
        <a:bodyPr/>
        <a:lstStyle/>
        <a:p>
          <a:endParaRPr lang="fr-FR"/>
        </a:p>
      </dgm:t>
    </dgm:pt>
    <dgm:pt modelId="{EFC29823-EE5F-46B0-8507-A51D7AC0890C}" type="pres">
      <dgm:prSet presAssocID="{14898C7A-ACD4-49AF-AA23-CCE11B8A3511}" presName="comp1" presStyleCnt="0"/>
      <dgm:spPr/>
    </dgm:pt>
    <dgm:pt modelId="{724FEB87-7DB6-4039-B126-2B6A9A8BACBC}" type="pres">
      <dgm:prSet presAssocID="{14898C7A-ACD4-49AF-AA23-CCE11B8A3511}" presName="circle1" presStyleLbl="node1" presStyleIdx="0" presStyleCnt="3"/>
      <dgm:spPr/>
      <dgm:t>
        <a:bodyPr/>
        <a:lstStyle/>
        <a:p>
          <a:endParaRPr lang="fr-FR"/>
        </a:p>
      </dgm:t>
    </dgm:pt>
    <dgm:pt modelId="{014E2215-44DB-4F8A-AC1E-D2A94D738407}" type="pres">
      <dgm:prSet presAssocID="{14898C7A-ACD4-49AF-AA23-CCE11B8A3511}" presName="c1text" presStyleLbl="node1" presStyleIdx="0" presStyleCnt="3">
        <dgm:presLayoutVars>
          <dgm:bulletEnabled val="1"/>
        </dgm:presLayoutVars>
      </dgm:prSet>
      <dgm:spPr/>
      <dgm:t>
        <a:bodyPr/>
        <a:lstStyle/>
        <a:p>
          <a:endParaRPr lang="fr-FR"/>
        </a:p>
      </dgm:t>
    </dgm:pt>
    <dgm:pt modelId="{D59529B2-21C8-4804-8C16-FD73EF2E306B}" type="pres">
      <dgm:prSet presAssocID="{14898C7A-ACD4-49AF-AA23-CCE11B8A3511}" presName="comp2" presStyleCnt="0"/>
      <dgm:spPr/>
    </dgm:pt>
    <dgm:pt modelId="{554888A7-6541-40BC-A17E-1B8B5C64B62F}" type="pres">
      <dgm:prSet presAssocID="{14898C7A-ACD4-49AF-AA23-CCE11B8A3511}" presName="circle2" presStyleLbl="node1" presStyleIdx="1" presStyleCnt="3"/>
      <dgm:spPr/>
      <dgm:t>
        <a:bodyPr/>
        <a:lstStyle/>
        <a:p>
          <a:endParaRPr lang="fr-FR"/>
        </a:p>
      </dgm:t>
    </dgm:pt>
    <dgm:pt modelId="{7C568E60-2378-4E70-A033-C02366DC8E5F}" type="pres">
      <dgm:prSet presAssocID="{14898C7A-ACD4-49AF-AA23-CCE11B8A3511}" presName="c2text" presStyleLbl="node1" presStyleIdx="1" presStyleCnt="3">
        <dgm:presLayoutVars>
          <dgm:bulletEnabled val="1"/>
        </dgm:presLayoutVars>
      </dgm:prSet>
      <dgm:spPr/>
      <dgm:t>
        <a:bodyPr/>
        <a:lstStyle/>
        <a:p>
          <a:endParaRPr lang="fr-FR"/>
        </a:p>
      </dgm:t>
    </dgm:pt>
    <dgm:pt modelId="{0B915AC2-6426-4022-927D-BFC355A19C6C}" type="pres">
      <dgm:prSet presAssocID="{14898C7A-ACD4-49AF-AA23-CCE11B8A3511}" presName="comp3" presStyleCnt="0"/>
      <dgm:spPr/>
    </dgm:pt>
    <dgm:pt modelId="{F9EC55E4-0F3F-4BBC-B347-B758050EA848}" type="pres">
      <dgm:prSet presAssocID="{14898C7A-ACD4-49AF-AA23-CCE11B8A3511}" presName="circle3" presStyleLbl="node1" presStyleIdx="2" presStyleCnt="3"/>
      <dgm:spPr/>
      <dgm:t>
        <a:bodyPr/>
        <a:lstStyle/>
        <a:p>
          <a:endParaRPr lang="fr-FR"/>
        </a:p>
      </dgm:t>
    </dgm:pt>
    <dgm:pt modelId="{48E949AB-A34A-4F38-A416-CC86CDE37D76}" type="pres">
      <dgm:prSet presAssocID="{14898C7A-ACD4-49AF-AA23-CCE11B8A3511}" presName="c3text" presStyleLbl="node1" presStyleIdx="2" presStyleCnt="3">
        <dgm:presLayoutVars>
          <dgm:bulletEnabled val="1"/>
        </dgm:presLayoutVars>
      </dgm:prSet>
      <dgm:spPr/>
      <dgm:t>
        <a:bodyPr/>
        <a:lstStyle/>
        <a:p>
          <a:endParaRPr lang="fr-FR"/>
        </a:p>
      </dgm:t>
    </dgm:pt>
  </dgm:ptLst>
  <dgm:cxnLst>
    <dgm:cxn modelId="{935047E9-4748-470B-A1CF-C59204DED831}" type="presOf" srcId="{60FA3B1A-E9AF-4661-B6E7-874F26245964}" destId="{F9EC55E4-0F3F-4BBC-B347-B758050EA848}" srcOrd="0" destOrd="0" presId="urn:microsoft.com/office/officeart/2005/8/layout/venn2"/>
    <dgm:cxn modelId="{0F74FFE0-8740-4939-B623-C7EA6B28FF90}" srcId="{14898C7A-ACD4-49AF-AA23-CCE11B8A3511}" destId="{3F4F620F-5CAF-4CDF-BC8C-162737951B89}" srcOrd="1" destOrd="0" parTransId="{E4A605B1-14AC-4C10-BA71-FD88B1F5E111}" sibTransId="{D16FDD59-795A-4C80-ADE9-09A6F0D8B711}"/>
    <dgm:cxn modelId="{13E7FDDE-6494-444F-AFB4-E5BD0724ACAF}" type="presOf" srcId="{32EE7D75-5962-4516-A7E0-594C01F42FEE}" destId="{014E2215-44DB-4F8A-AC1E-D2A94D738407}" srcOrd="1" destOrd="0" presId="urn:microsoft.com/office/officeart/2005/8/layout/venn2"/>
    <dgm:cxn modelId="{6CA045D0-E802-4F15-A864-795238388942}" type="presOf" srcId="{3F4F620F-5CAF-4CDF-BC8C-162737951B89}" destId="{554888A7-6541-40BC-A17E-1B8B5C64B62F}" srcOrd="0" destOrd="0" presId="urn:microsoft.com/office/officeart/2005/8/layout/venn2"/>
    <dgm:cxn modelId="{0DF7B563-AE77-4170-802C-C26C3C99D12A}" srcId="{14898C7A-ACD4-49AF-AA23-CCE11B8A3511}" destId="{32EE7D75-5962-4516-A7E0-594C01F42FEE}" srcOrd="0" destOrd="0" parTransId="{D8B1F389-20F8-44EA-ABDF-4DA7FABA8DCA}" sibTransId="{CBAE8C5F-61C7-410A-904B-E0D0C29FBEC7}"/>
    <dgm:cxn modelId="{1582DD6F-FD84-4069-8B5A-8DC376502C69}" type="presOf" srcId="{14898C7A-ACD4-49AF-AA23-CCE11B8A3511}" destId="{C95CD3D6-9AE6-434F-9B58-6743F1CB944D}" srcOrd="0" destOrd="0" presId="urn:microsoft.com/office/officeart/2005/8/layout/venn2"/>
    <dgm:cxn modelId="{79E88BD2-6FCE-472A-A4D1-0926E10B469C}" srcId="{14898C7A-ACD4-49AF-AA23-CCE11B8A3511}" destId="{60FA3B1A-E9AF-4661-B6E7-874F26245964}" srcOrd="2" destOrd="0" parTransId="{C270491D-9EB1-4D63-9088-9C81620F79FB}" sibTransId="{18F28153-90C5-441B-9B9B-74EC052A6A2C}"/>
    <dgm:cxn modelId="{AF379EB9-FFE7-461C-8C7F-36D55C228BE6}" type="presOf" srcId="{3F4F620F-5CAF-4CDF-BC8C-162737951B89}" destId="{7C568E60-2378-4E70-A033-C02366DC8E5F}" srcOrd="1" destOrd="0" presId="urn:microsoft.com/office/officeart/2005/8/layout/venn2"/>
    <dgm:cxn modelId="{66110027-3A8D-422C-BAD4-1274B5A503C2}" type="presOf" srcId="{60FA3B1A-E9AF-4661-B6E7-874F26245964}" destId="{48E949AB-A34A-4F38-A416-CC86CDE37D76}" srcOrd="1" destOrd="0" presId="urn:microsoft.com/office/officeart/2005/8/layout/venn2"/>
    <dgm:cxn modelId="{7D6A67D5-07E9-41B1-86F4-548C1BC38E7E}" type="presOf" srcId="{32EE7D75-5962-4516-A7E0-594C01F42FEE}" destId="{724FEB87-7DB6-4039-B126-2B6A9A8BACBC}" srcOrd="0" destOrd="0" presId="urn:microsoft.com/office/officeart/2005/8/layout/venn2"/>
    <dgm:cxn modelId="{5AF1BA3F-4929-4DA7-846D-A943492CBE33}" type="presParOf" srcId="{C95CD3D6-9AE6-434F-9B58-6743F1CB944D}" destId="{EFC29823-EE5F-46B0-8507-A51D7AC0890C}" srcOrd="0" destOrd="0" presId="urn:microsoft.com/office/officeart/2005/8/layout/venn2"/>
    <dgm:cxn modelId="{E4B3C54C-556B-4EE0-BCEA-8E5A7A40B5BB}" type="presParOf" srcId="{EFC29823-EE5F-46B0-8507-A51D7AC0890C}" destId="{724FEB87-7DB6-4039-B126-2B6A9A8BACBC}" srcOrd="0" destOrd="0" presId="urn:microsoft.com/office/officeart/2005/8/layout/venn2"/>
    <dgm:cxn modelId="{2E557C69-4B66-420A-B3D8-8CE23E6B10C3}" type="presParOf" srcId="{EFC29823-EE5F-46B0-8507-A51D7AC0890C}" destId="{014E2215-44DB-4F8A-AC1E-D2A94D738407}" srcOrd="1" destOrd="0" presId="urn:microsoft.com/office/officeart/2005/8/layout/venn2"/>
    <dgm:cxn modelId="{CDFA0273-FA0A-47CF-9E01-D164EC98B93D}" type="presParOf" srcId="{C95CD3D6-9AE6-434F-9B58-6743F1CB944D}" destId="{D59529B2-21C8-4804-8C16-FD73EF2E306B}" srcOrd="1" destOrd="0" presId="urn:microsoft.com/office/officeart/2005/8/layout/venn2"/>
    <dgm:cxn modelId="{F9F9A132-BC9E-4AC3-B039-E8D142CB9CD5}" type="presParOf" srcId="{D59529B2-21C8-4804-8C16-FD73EF2E306B}" destId="{554888A7-6541-40BC-A17E-1B8B5C64B62F}" srcOrd="0" destOrd="0" presId="urn:microsoft.com/office/officeart/2005/8/layout/venn2"/>
    <dgm:cxn modelId="{1D10485C-D145-401C-90FA-B94F5E905E1D}" type="presParOf" srcId="{D59529B2-21C8-4804-8C16-FD73EF2E306B}" destId="{7C568E60-2378-4E70-A033-C02366DC8E5F}" srcOrd="1" destOrd="0" presId="urn:microsoft.com/office/officeart/2005/8/layout/venn2"/>
    <dgm:cxn modelId="{615C19DA-D3DB-4353-B6D0-CADA186B7C96}" type="presParOf" srcId="{C95CD3D6-9AE6-434F-9B58-6743F1CB944D}" destId="{0B915AC2-6426-4022-927D-BFC355A19C6C}" srcOrd="2" destOrd="0" presId="urn:microsoft.com/office/officeart/2005/8/layout/venn2"/>
    <dgm:cxn modelId="{39EACB7F-0967-439E-9D24-2E25A1934183}" type="presParOf" srcId="{0B915AC2-6426-4022-927D-BFC355A19C6C}" destId="{F9EC55E4-0F3F-4BBC-B347-B758050EA848}" srcOrd="0" destOrd="0" presId="urn:microsoft.com/office/officeart/2005/8/layout/venn2"/>
    <dgm:cxn modelId="{20D7FD8E-671C-4ECD-A47B-4FD36CDFCC86}" type="presParOf" srcId="{0B915AC2-6426-4022-927D-BFC355A19C6C}" destId="{48E949AB-A34A-4F38-A416-CC86CDE37D76}"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EB5ABC-AE01-4805-B8DD-2D23537422B8}" type="doc">
      <dgm:prSet loTypeId="urn:microsoft.com/office/officeart/2005/8/layout/cycle8" loCatId="cycle" qsTypeId="urn:microsoft.com/office/officeart/2005/8/quickstyle/simple1" qsCatId="simple" csTypeId="urn:microsoft.com/office/officeart/2005/8/colors/accent0_1" csCatId="mainScheme" phldr="1"/>
      <dgm:spPr/>
      <dgm:t>
        <a:bodyPr/>
        <a:lstStyle/>
        <a:p>
          <a:endParaRPr lang="fr-FR"/>
        </a:p>
      </dgm:t>
    </dgm:pt>
    <dgm:pt modelId="{E9D8843F-A5AD-4560-B6E1-F4F0CC4EFAF7}" type="pres">
      <dgm:prSet presAssocID="{35EB5ABC-AE01-4805-B8DD-2D23537422B8}" presName="compositeShape" presStyleCnt="0">
        <dgm:presLayoutVars>
          <dgm:chMax val="7"/>
          <dgm:dir/>
          <dgm:resizeHandles val="exact"/>
        </dgm:presLayoutVars>
      </dgm:prSet>
      <dgm:spPr/>
      <dgm:t>
        <a:bodyPr/>
        <a:lstStyle/>
        <a:p>
          <a:endParaRPr lang="fr-FR"/>
        </a:p>
      </dgm:t>
    </dgm:pt>
  </dgm:ptLst>
  <dgm:cxnLst>
    <dgm:cxn modelId="{ADA116E4-E60F-4AC0-ABC3-06F251A89D07}" type="presOf" srcId="{35EB5ABC-AE01-4805-B8DD-2D23537422B8}" destId="{E9D8843F-A5AD-4560-B6E1-F4F0CC4EFAF7}" srcOrd="0"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E677EB-312C-4E11-8F05-79D6F69CD021}" type="doc">
      <dgm:prSet loTypeId="urn:microsoft.com/office/officeart/2005/8/layout/cycle8" loCatId="cycle" qsTypeId="urn:microsoft.com/office/officeart/2005/8/quickstyle/simple1" qsCatId="simple" csTypeId="urn:microsoft.com/office/officeart/2005/8/colors/accent1_2" csCatId="accent1" phldr="1"/>
      <dgm:spPr/>
    </dgm:pt>
    <dgm:pt modelId="{6FB4724B-CC10-4485-9DF1-BB4DD21D0900}">
      <dgm:prSet phldrT="[Texte]"/>
      <dgm:spPr>
        <a:solidFill>
          <a:schemeClr val="bg2">
            <a:lumMod val="75000"/>
          </a:schemeClr>
        </a:solidFill>
      </dgm:spPr>
      <dgm:t>
        <a:bodyPr/>
        <a:lstStyle/>
        <a:p>
          <a:r>
            <a:rPr lang="fr-FR" dirty="0" smtClean="0"/>
            <a:t>Établissement B</a:t>
          </a:r>
          <a:endParaRPr lang="fr-FR" dirty="0"/>
        </a:p>
      </dgm:t>
    </dgm:pt>
    <dgm:pt modelId="{130E9DE3-33E4-4CE7-BF14-A6967F2D6AA6}" type="parTrans" cxnId="{AE95565F-AF3A-4521-A65B-350154B0BC96}">
      <dgm:prSet/>
      <dgm:spPr/>
      <dgm:t>
        <a:bodyPr/>
        <a:lstStyle/>
        <a:p>
          <a:endParaRPr lang="fr-FR"/>
        </a:p>
      </dgm:t>
    </dgm:pt>
    <dgm:pt modelId="{3339C632-EF6A-443E-B8D2-33614FDAECC5}" type="sibTrans" cxnId="{AE95565F-AF3A-4521-A65B-350154B0BC96}">
      <dgm:prSet/>
      <dgm:spPr/>
      <dgm:t>
        <a:bodyPr/>
        <a:lstStyle/>
        <a:p>
          <a:endParaRPr lang="fr-FR"/>
        </a:p>
      </dgm:t>
    </dgm:pt>
    <dgm:pt modelId="{D4FE9045-F0FB-422A-83CE-58CCE69C81A8}">
      <dgm:prSet phldrT="[Texte]"/>
      <dgm:spPr>
        <a:solidFill>
          <a:schemeClr val="bg2">
            <a:lumMod val="75000"/>
          </a:schemeClr>
        </a:solidFill>
      </dgm:spPr>
      <dgm:t>
        <a:bodyPr/>
        <a:lstStyle/>
        <a:p>
          <a:r>
            <a:rPr lang="fr-FR" dirty="0" smtClean="0"/>
            <a:t>Établissement D</a:t>
          </a:r>
          <a:endParaRPr lang="fr-FR" dirty="0"/>
        </a:p>
      </dgm:t>
    </dgm:pt>
    <dgm:pt modelId="{D23A2C10-39B3-4D88-974F-3B6219ACBADF}" type="parTrans" cxnId="{1FB5246D-5D5C-4EF2-B0F8-B762BD6EEDD5}">
      <dgm:prSet/>
      <dgm:spPr/>
      <dgm:t>
        <a:bodyPr/>
        <a:lstStyle/>
        <a:p>
          <a:endParaRPr lang="fr-FR"/>
        </a:p>
      </dgm:t>
    </dgm:pt>
    <dgm:pt modelId="{D8BE534D-1653-4F0E-A049-52CD05A04D07}" type="sibTrans" cxnId="{1FB5246D-5D5C-4EF2-B0F8-B762BD6EEDD5}">
      <dgm:prSet/>
      <dgm:spPr/>
      <dgm:t>
        <a:bodyPr/>
        <a:lstStyle/>
        <a:p>
          <a:endParaRPr lang="fr-FR"/>
        </a:p>
      </dgm:t>
    </dgm:pt>
    <dgm:pt modelId="{7EC1D967-B25B-4115-A27F-B6B174CBD095}">
      <dgm:prSet phldrT="[Texte]"/>
      <dgm:spPr>
        <a:solidFill>
          <a:schemeClr val="bg2">
            <a:lumMod val="75000"/>
          </a:schemeClr>
        </a:solidFill>
      </dgm:spPr>
      <dgm:t>
        <a:bodyPr/>
        <a:lstStyle/>
        <a:p>
          <a:r>
            <a:rPr lang="fr-FR" dirty="0" smtClean="0"/>
            <a:t>Établissement A</a:t>
          </a:r>
          <a:endParaRPr lang="fr-FR" dirty="0"/>
        </a:p>
      </dgm:t>
    </dgm:pt>
    <dgm:pt modelId="{7623BA7E-B9CA-4110-B29F-D86FF28E2C89}" type="parTrans" cxnId="{BD8EB022-6228-4441-ACB3-79C99946B4D6}">
      <dgm:prSet/>
      <dgm:spPr/>
      <dgm:t>
        <a:bodyPr/>
        <a:lstStyle/>
        <a:p>
          <a:endParaRPr lang="fr-FR"/>
        </a:p>
      </dgm:t>
    </dgm:pt>
    <dgm:pt modelId="{D16E296F-9A42-419F-9D0F-BF40EF5A1865}" type="sibTrans" cxnId="{BD8EB022-6228-4441-ACB3-79C99946B4D6}">
      <dgm:prSet/>
      <dgm:spPr/>
      <dgm:t>
        <a:bodyPr/>
        <a:lstStyle/>
        <a:p>
          <a:endParaRPr lang="fr-FR"/>
        </a:p>
      </dgm:t>
    </dgm:pt>
    <dgm:pt modelId="{A1D42168-B1A6-4CA9-B831-A9D758B33825}">
      <dgm:prSet/>
      <dgm:spPr>
        <a:solidFill>
          <a:schemeClr val="bg2">
            <a:lumMod val="75000"/>
          </a:schemeClr>
        </a:solidFill>
      </dgm:spPr>
      <dgm:t>
        <a:bodyPr/>
        <a:lstStyle/>
        <a:p>
          <a:r>
            <a:rPr lang="fr-FR" dirty="0" smtClean="0"/>
            <a:t>Établissement C</a:t>
          </a:r>
          <a:endParaRPr lang="fr-FR" dirty="0"/>
        </a:p>
      </dgm:t>
    </dgm:pt>
    <dgm:pt modelId="{CAF2DF54-8F52-4D6E-8D1A-8C03A8612547}" type="parTrans" cxnId="{BDCD97C2-0CF0-41E5-8FC5-6C3629FB3F94}">
      <dgm:prSet/>
      <dgm:spPr/>
      <dgm:t>
        <a:bodyPr/>
        <a:lstStyle/>
        <a:p>
          <a:endParaRPr lang="fr-FR"/>
        </a:p>
      </dgm:t>
    </dgm:pt>
    <dgm:pt modelId="{D9758B3E-139D-4187-9C66-E0860244C49C}" type="sibTrans" cxnId="{BDCD97C2-0CF0-41E5-8FC5-6C3629FB3F94}">
      <dgm:prSet/>
      <dgm:spPr/>
      <dgm:t>
        <a:bodyPr/>
        <a:lstStyle/>
        <a:p>
          <a:endParaRPr lang="fr-FR"/>
        </a:p>
      </dgm:t>
    </dgm:pt>
    <dgm:pt modelId="{1013E730-F116-49F0-AC07-787D62CD3325}">
      <dgm:prSet/>
      <dgm:spPr>
        <a:solidFill>
          <a:schemeClr val="bg2">
            <a:lumMod val="75000"/>
          </a:schemeClr>
        </a:solidFill>
      </dgm:spPr>
      <dgm:t>
        <a:bodyPr/>
        <a:lstStyle/>
        <a:p>
          <a:r>
            <a:rPr lang="fr-FR" dirty="0" smtClean="0"/>
            <a:t>Établissement D</a:t>
          </a:r>
          <a:endParaRPr lang="fr-FR" dirty="0"/>
        </a:p>
      </dgm:t>
    </dgm:pt>
    <dgm:pt modelId="{DFCA1660-ACF3-4161-B5AD-F6C829FF7821}" type="parTrans" cxnId="{2C76F227-B3EA-4A76-B189-3590C463C5E5}">
      <dgm:prSet/>
      <dgm:spPr/>
      <dgm:t>
        <a:bodyPr/>
        <a:lstStyle/>
        <a:p>
          <a:endParaRPr lang="fr-FR"/>
        </a:p>
      </dgm:t>
    </dgm:pt>
    <dgm:pt modelId="{4AE5414D-5C5B-49A2-9581-FED082A9E01D}" type="sibTrans" cxnId="{2C76F227-B3EA-4A76-B189-3590C463C5E5}">
      <dgm:prSet/>
      <dgm:spPr/>
      <dgm:t>
        <a:bodyPr/>
        <a:lstStyle/>
        <a:p>
          <a:endParaRPr lang="fr-FR"/>
        </a:p>
      </dgm:t>
    </dgm:pt>
    <dgm:pt modelId="{4CA57559-DB08-48B3-B8A1-20F445B5A9A1}" type="pres">
      <dgm:prSet presAssocID="{EFE677EB-312C-4E11-8F05-79D6F69CD021}" presName="compositeShape" presStyleCnt="0">
        <dgm:presLayoutVars>
          <dgm:chMax val="7"/>
          <dgm:dir/>
          <dgm:resizeHandles val="exact"/>
        </dgm:presLayoutVars>
      </dgm:prSet>
      <dgm:spPr/>
    </dgm:pt>
    <dgm:pt modelId="{29006B19-78A5-437B-A2A2-8A0F1C688A97}" type="pres">
      <dgm:prSet presAssocID="{EFE677EB-312C-4E11-8F05-79D6F69CD021}" presName="wedge1" presStyleLbl="node1" presStyleIdx="0" presStyleCnt="5" custScaleY="94538"/>
      <dgm:spPr/>
      <dgm:t>
        <a:bodyPr/>
        <a:lstStyle/>
        <a:p>
          <a:endParaRPr lang="fr-FR"/>
        </a:p>
      </dgm:t>
    </dgm:pt>
    <dgm:pt modelId="{CBAE9757-30DE-4F43-8328-0C56F5119DAA}" type="pres">
      <dgm:prSet presAssocID="{EFE677EB-312C-4E11-8F05-79D6F69CD021}" presName="dummy1a" presStyleCnt="0"/>
      <dgm:spPr/>
    </dgm:pt>
    <dgm:pt modelId="{B656905F-46E2-4753-AD6F-0F1B5A7F40E1}" type="pres">
      <dgm:prSet presAssocID="{EFE677EB-312C-4E11-8F05-79D6F69CD021}" presName="dummy1b" presStyleCnt="0"/>
      <dgm:spPr/>
    </dgm:pt>
    <dgm:pt modelId="{B0AE3424-3434-42A3-B2B1-C182E0AC6B31}" type="pres">
      <dgm:prSet presAssocID="{EFE677EB-312C-4E11-8F05-79D6F69CD021}" presName="wedge1Tx" presStyleLbl="node1" presStyleIdx="0" presStyleCnt="5">
        <dgm:presLayoutVars>
          <dgm:chMax val="0"/>
          <dgm:chPref val="0"/>
          <dgm:bulletEnabled val="1"/>
        </dgm:presLayoutVars>
      </dgm:prSet>
      <dgm:spPr/>
      <dgm:t>
        <a:bodyPr/>
        <a:lstStyle/>
        <a:p>
          <a:endParaRPr lang="fr-FR"/>
        </a:p>
      </dgm:t>
    </dgm:pt>
    <dgm:pt modelId="{568556A8-5CF9-47AC-AE4A-F5A240692BA5}" type="pres">
      <dgm:prSet presAssocID="{EFE677EB-312C-4E11-8F05-79D6F69CD021}" presName="wedge2" presStyleLbl="node1" presStyleIdx="1" presStyleCnt="5"/>
      <dgm:spPr/>
      <dgm:t>
        <a:bodyPr/>
        <a:lstStyle/>
        <a:p>
          <a:endParaRPr lang="fr-FR"/>
        </a:p>
      </dgm:t>
    </dgm:pt>
    <dgm:pt modelId="{CA366FF9-1FE2-480B-B9C6-FB8AFC6DF5AC}" type="pres">
      <dgm:prSet presAssocID="{EFE677EB-312C-4E11-8F05-79D6F69CD021}" presName="dummy2a" presStyleCnt="0"/>
      <dgm:spPr/>
    </dgm:pt>
    <dgm:pt modelId="{54F34C86-7D57-4D69-A5C3-C47F69F13BA1}" type="pres">
      <dgm:prSet presAssocID="{EFE677EB-312C-4E11-8F05-79D6F69CD021}" presName="dummy2b" presStyleCnt="0"/>
      <dgm:spPr/>
    </dgm:pt>
    <dgm:pt modelId="{3C872A76-F8B4-4A93-9F17-53D989850682}" type="pres">
      <dgm:prSet presAssocID="{EFE677EB-312C-4E11-8F05-79D6F69CD021}" presName="wedge2Tx" presStyleLbl="node1" presStyleIdx="1" presStyleCnt="5">
        <dgm:presLayoutVars>
          <dgm:chMax val="0"/>
          <dgm:chPref val="0"/>
          <dgm:bulletEnabled val="1"/>
        </dgm:presLayoutVars>
      </dgm:prSet>
      <dgm:spPr/>
      <dgm:t>
        <a:bodyPr/>
        <a:lstStyle/>
        <a:p>
          <a:endParaRPr lang="fr-FR"/>
        </a:p>
      </dgm:t>
    </dgm:pt>
    <dgm:pt modelId="{C42CD9D6-C31F-4E53-B405-517F9F1C66F9}" type="pres">
      <dgm:prSet presAssocID="{EFE677EB-312C-4E11-8F05-79D6F69CD021}" presName="wedge3" presStyleLbl="node1" presStyleIdx="2" presStyleCnt="5"/>
      <dgm:spPr/>
      <dgm:t>
        <a:bodyPr/>
        <a:lstStyle/>
        <a:p>
          <a:endParaRPr lang="fr-FR"/>
        </a:p>
      </dgm:t>
    </dgm:pt>
    <dgm:pt modelId="{F2905C8F-17F8-458D-8A94-F231DA0A4F31}" type="pres">
      <dgm:prSet presAssocID="{EFE677EB-312C-4E11-8F05-79D6F69CD021}" presName="dummy3a" presStyleCnt="0"/>
      <dgm:spPr/>
    </dgm:pt>
    <dgm:pt modelId="{D833D3B4-FC92-4EDB-BFFE-BEC35AE11B1F}" type="pres">
      <dgm:prSet presAssocID="{EFE677EB-312C-4E11-8F05-79D6F69CD021}" presName="dummy3b" presStyleCnt="0"/>
      <dgm:spPr/>
    </dgm:pt>
    <dgm:pt modelId="{E31DB999-71D1-4821-AFFA-768502DD9E08}" type="pres">
      <dgm:prSet presAssocID="{EFE677EB-312C-4E11-8F05-79D6F69CD021}" presName="wedge3Tx" presStyleLbl="node1" presStyleIdx="2" presStyleCnt="5">
        <dgm:presLayoutVars>
          <dgm:chMax val="0"/>
          <dgm:chPref val="0"/>
          <dgm:bulletEnabled val="1"/>
        </dgm:presLayoutVars>
      </dgm:prSet>
      <dgm:spPr/>
      <dgm:t>
        <a:bodyPr/>
        <a:lstStyle/>
        <a:p>
          <a:endParaRPr lang="fr-FR"/>
        </a:p>
      </dgm:t>
    </dgm:pt>
    <dgm:pt modelId="{43993EC3-7313-4147-A0FB-1940D2A0EA37}" type="pres">
      <dgm:prSet presAssocID="{EFE677EB-312C-4E11-8F05-79D6F69CD021}" presName="wedge4" presStyleLbl="node1" presStyleIdx="3" presStyleCnt="5"/>
      <dgm:spPr/>
      <dgm:t>
        <a:bodyPr/>
        <a:lstStyle/>
        <a:p>
          <a:endParaRPr lang="fr-FR"/>
        </a:p>
      </dgm:t>
    </dgm:pt>
    <dgm:pt modelId="{3274EE54-46D6-4898-9520-DEEF316FC5B1}" type="pres">
      <dgm:prSet presAssocID="{EFE677EB-312C-4E11-8F05-79D6F69CD021}" presName="dummy4a" presStyleCnt="0"/>
      <dgm:spPr/>
    </dgm:pt>
    <dgm:pt modelId="{2E82ECFD-53DF-4248-828B-92390A679CE8}" type="pres">
      <dgm:prSet presAssocID="{EFE677EB-312C-4E11-8F05-79D6F69CD021}" presName="dummy4b" presStyleCnt="0"/>
      <dgm:spPr/>
    </dgm:pt>
    <dgm:pt modelId="{1725CA73-AC07-4134-9A57-D3877E22D5A3}" type="pres">
      <dgm:prSet presAssocID="{EFE677EB-312C-4E11-8F05-79D6F69CD021}" presName="wedge4Tx" presStyleLbl="node1" presStyleIdx="3" presStyleCnt="5">
        <dgm:presLayoutVars>
          <dgm:chMax val="0"/>
          <dgm:chPref val="0"/>
          <dgm:bulletEnabled val="1"/>
        </dgm:presLayoutVars>
      </dgm:prSet>
      <dgm:spPr/>
      <dgm:t>
        <a:bodyPr/>
        <a:lstStyle/>
        <a:p>
          <a:endParaRPr lang="fr-FR"/>
        </a:p>
      </dgm:t>
    </dgm:pt>
    <dgm:pt modelId="{F140AF4B-FC2B-4714-95F3-0721E8DCD93D}" type="pres">
      <dgm:prSet presAssocID="{EFE677EB-312C-4E11-8F05-79D6F69CD021}" presName="wedge5" presStyleLbl="node1" presStyleIdx="4" presStyleCnt="5"/>
      <dgm:spPr/>
      <dgm:t>
        <a:bodyPr/>
        <a:lstStyle/>
        <a:p>
          <a:endParaRPr lang="fr-FR"/>
        </a:p>
      </dgm:t>
    </dgm:pt>
    <dgm:pt modelId="{4835CC06-2804-4E1C-AFFF-298B953C2825}" type="pres">
      <dgm:prSet presAssocID="{EFE677EB-312C-4E11-8F05-79D6F69CD021}" presName="dummy5a" presStyleCnt="0"/>
      <dgm:spPr/>
    </dgm:pt>
    <dgm:pt modelId="{4A2AC09B-315A-434E-AC12-6F408F3DFB5E}" type="pres">
      <dgm:prSet presAssocID="{EFE677EB-312C-4E11-8F05-79D6F69CD021}" presName="dummy5b" presStyleCnt="0"/>
      <dgm:spPr/>
    </dgm:pt>
    <dgm:pt modelId="{1AD2C4DA-5B47-4D18-8631-23C5018CCF9D}" type="pres">
      <dgm:prSet presAssocID="{EFE677EB-312C-4E11-8F05-79D6F69CD021}" presName="wedge5Tx" presStyleLbl="node1" presStyleIdx="4" presStyleCnt="5">
        <dgm:presLayoutVars>
          <dgm:chMax val="0"/>
          <dgm:chPref val="0"/>
          <dgm:bulletEnabled val="1"/>
        </dgm:presLayoutVars>
      </dgm:prSet>
      <dgm:spPr/>
      <dgm:t>
        <a:bodyPr/>
        <a:lstStyle/>
        <a:p>
          <a:endParaRPr lang="fr-FR"/>
        </a:p>
      </dgm:t>
    </dgm:pt>
    <dgm:pt modelId="{235E035B-5B1E-4C77-8415-CA6A4539E3B9}" type="pres">
      <dgm:prSet presAssocID="{3339C632-EF6A-443E-B8D2-33614FDAECC5}" presName="arrowWedge1" presStyleLbl="fgSibTrans2D1" presStyleIdx="0" presStyleCnt="5"/>
      <dgm:spPr/>
    </dgm:pt>
    <dgm:pt modelId="{D587664B-ECED-4260-8AC4-288F182713AD}" type="pres">
      <dgm:prSet presAssocID="{D9758B3E-139D-4187-9C66-E0860244C49C}" presName="arrowWedge2" presStyleLbl="fgSibTrans2D1" presStyleIdx="1" presStyleCnt="5"/>
      <dgm:spPr/>
    </dgm:pt>
    <dgm:pt modelId="{FB16E4B7-0A52-426C-92C6-E70112E94CFB}" type="pres">
      <dgm:prSet presAssocID="{4AE5414D-5C5B-49A2-9581-FED082A9E01D}" presName="arrowWedge3" presStyleLbl="fgSibTrans2D1" presStyleIdx="2" presStyleCnt="5"/>
      <dgm:spPr/>
    </dgm:pt>
    <dgm:pt modelId="{56DE7650-E258-435B-B9F4-BF27809A6EBC}" type="pres">
      <dgm:prSet presAssocID="{D8BE534D-1653-4F0E-A049-52CD05A04D07}" presName="arrowWedge4" presStyleLbl="fgSibTrans2D1" presStyleIdx="3" presStyleCnt="5"/>
      <dgm:spPr/>
    </dgm:pt>
    <dgm:pt modelId="{A1FA22D9-88B7-476A-832F-39A286740D12}" type="pres">
      <dgm:prSet presAssocID="{D16E296F-9A42-419F-9D0F-BF40EF5A1865}" presName="arrowWedge5" presStyleLbl="fgSibTrans2D1" presStyleIdx="4" presStyleCnt="5"/>
      <dgm:spPr/>
    </dgm:pt>
  </dgm:ptLst>
  <dgm:cxnLst>
    <dgm:cxn modelId="{F0472652-6629-4AFC-83E3-52AA650DC092}" type="presOf" srcId="{7EC1D967-B25B-4115-A27F-B6B174CBD095}" destId="{F140AF4B-FC2B-4714-95F3-0721E8DCD93D}" srcOrd="0" destOrd="0" presId="urn:microsoft.com/office/officeart/2005/8/layout/cycle8"/>
    <dgm:cxn modelId="{E22F27F0-699A-47D4-95AB-F23BA201788D}" type="presOf" srcId="{D4FE9045-F0FB-422A-83CE-58CCE69C81A8}" destId="{1725CA73-AC07-4134-9A57-D3877E22D5A3}" srcOrd="1" destOrd="0" presId="urn:microsoft.com/office/officeart/2005/8/layout/cycle8"/>
    <dgm:cxn modelId="{2D4997FA-5927-4C77-8190-F0BDA20372FA}" type="presOf" srcId="{6FB4724B-CC10-4485-9DF1-BB4DD21D0900}" destId="{29006B19-78A5-437B-A2A2-8A0F1C688A97}" srcOrd="0" destOrd="0" presId="urn:microsoft.com/office/officeart/2005/8/layout/cycle8"/>
    <dgm:cxn modelId="{7820887E-B5C7-473B-B69F-6ECD384755C9}" type="presOf" srcId="{7EC1D967-B25B-4115-A27F-B6B174CBD095}" destId="{1AD2C4DA-5B47-4D18-8631-23C5018CCF9D}" srcOrd="1" destOrd="0" presId="urn:microsoft.com/office/officeart/2005/8/layout/cycle8"/>
    <dgm:cxn modelId="{BDCD97C2-0CF0-41E5-8FC5-6C3629FB3F94}" srcId="{EFE677EB-312C-4E11-8F05-79D6F69CD021}" destId="{A1D42168-B1A6-4CA9-B831-A9D758B33825}" srcOrd="1" destOrd="0" parTransId="{CAF2DF54-8F52-4D6E-8D1A-8C03A8612547}" sibTransId="{D9758B3E-139D-4187-9C66-E0860244C49C}"/>
    <dgm:cxn modelId="{2C76F227-B3EA-4A76-B189-3590C463C5E5}" srcId="{EFE677EB-312C-4E11-8F05-79D6F69CD021}" destId="{1013E730-F116-49F0-AC07-787D62CD3325}" srcOrd="2" destOrd="0" parTransId="{DFCA1660-ACF3-4161-B5AD-F6C829FF7821}" sibTransId="{4AE5414D-5C5B-49A2-9581-FED082A9E01D}"/>
    <dgm:cxn modelId="{AC3FB3AC-2CC8-4D52-8956-71D66B2E3CE2}" type="presOf" srcId="{1013E730-F116-49F0-AC07-787D62CD3325}" destId="{C42CD9D6-C31F-4E53-B405-517F9F1C66F9}" srcOrd="0" destOrd="0" presId="urn:microsoft.com/office/officeart/2005/8/layout/cycle8"/>
    <dgm:cxn modelId="{58A0C892-8B1C-49DD-A9FF-B93C8C043B57}" type="presOf" srcId="{A1D42168-B1A6-4CA9-B831-A9D758B33825}" destId="{568556A8-5CF9-47AC-AE4A-F5A240692BA5}" srcOrd="0" destOrd="0" presId="urn:microsoft.com/office/officeart/2005/8/layout/cycle8"/>
    <dgm:cxn modelId="{BD8EB022-6228-4441-ACB3-79C99946B4D6}" srcId="{EFE677EB-312C-4E11-8F05-79D6F69CD021}" destId="{7EC1D967-B25B-4115-A27F-B6B174CBD095}" srcOrd="4" destOrd="0" parTransId="{7623BA7E-B9CA-4110-B29F-D86FF28E2C89}" sibTransId="{D16E296F-9A42-419F-9D0F-BF40EF5A1865}"/>
    <dgm:cxn modelId="{AE95565F-AF3A-4521-A65B-350154B0BC96}" srcId="{EFE677EB-312C-4E11-8F05-79D6F69CD021}" destId="{6FB4724B-CC10-4485-9DF1-BB4DD21D0900}" srcOrd="0" destOrd="0" parTransId="{130E9DE3-33E4-4CE7-BF14-A6967F2D6AA6}" sibTransId="{3339C632-EF6A-443E-B8D2-33614FDAECC5}"/>
    <dgm:cxn modelId="{2212AA38-F744-4A29-AFDA-3591B29753C2}" type="presOf" srcId="{EFE677EB-312C-4E11-8F05-79D6F69CD021}" destId="{4CA57559-DB08-48B3-B8A1-20F445B5A9A1}" srcOrd="0" destOrd="0" presId="urn:microsoft.com/office/officeart/2005/8/layout/cycle8"/>
    <dgm:cxn modelId="{20B15D43-C3BB-4208-80BB-3C2CE206FEB1}" type="presOf" srcId="{D4FE9045-F0FB-422A-83CE-58CCE69C81A8}" destId="{43993EC3-7313-4147-A0FB-1940D2A0EA37}" srcOrd="0" destOrd="0" presId="urn:microsoft.com/office/officeart/2005/8/layout/cycle8"/>
    <dgm:cxn modelId="{E8796C7A-A4CD-449C-B647-607E8DE78E89}" type="presOf" srcId="{1013E730-F116-49F0-AC07-787D62CD3325}" destId="{E31DB999-71D1-4821-AFFA-768502DD9E08}" srcOrd="1" destOrd="0" presId="urn:microsoft.com/office/officeart/2005/8/layout/cycle8"/>
    <dgm:cxn modelId="{C466E849-8FD2-495E-ADD2-97396C2B20D6}" type="presOf" srcId="{A1D42168-B1A6-4CA9-B831-A9D758B33825}" destId="{3C872A76-F8B4-4A93-9F17-53D989850682}" srcOrd="1" destOrd="0" presId="urn:microsoft.com/office/officeart/2005/8/layout/cycle8"/>
    <dgm:cxn modelId="{1FB5246D-5D5C-4EF2-B0F8-B762BD6EEDD5}" srcId="{EFE677EB-312C-4E11-8F05-79D6F69CD021}" destId="{D4FE9045-F0FB-422A-83CE-58CCE69C81A8}" srcOrd="3" destOrd="0" parTransId="{D23A2C10-39B3-4D88-974F-3B6219ACBADF}" sibTransId="{D8BE534D-1653-4F0E-A049-52CD05A04D07}"/>
    <dgm:cxn modelId="{FA4BC61D-4C31-4847-8336-E9CDCB8C5B14}" type="presOf" srcId="{6FB4724B-CC10-4485-9DF1-BB4DD21D0900}" destId="{B0AE3424-3434-42A3-B2B1-C182E0AC6B31}" srcOrd="1" destOrd="0" presId="urn:microsoft.com/office/officeart/2005/8/layout/cycle8"/>
    <dgm:cxn modelId="{FB29321E-C6DD-4D2D-849F-72E67B2BFE36}" type="presParOf" srcId="{4CA57559-DB08-48B3-B8A1-20F445B5A9A1}" destId="{29006B19-78A5-437B-A2A2-8A0F1C688A97}" srcOrd="0" destOrd="0" presId="urn:microsoft.com/office/officeart/2005/8/layout/cycle8"/>
    <dgm:cxn modelId="{B7C82D8F-C980-4B8C-9338-6211CD58B5CF}" type="presParOf" srcId="{4CA57559-DB08-48B3-B8A1-20F445B5A9A1}" destId="{CBAE9757-30DE-4F43-8328-0C56F5119DAA}" srcOrd="1" destOrd="0" presId="urn:microsoft.com/office/officeart/2005/8/layout/cycle8"/>
    <dgm:cxn modelId="{0B9E0C9C-5337-49A3-89E5-47BE6D2A7A6B}" type="presParOf" srcId="{4CA57559-DB08-48B3-B8A1-20F445B5A9A1}" destId="{B656905F-46E2-4753-AD6F-0F1B5A7F40E1}" srcOrd="2" destOrd="0" presId="urn:microsoft.com/office/officeart/2005/8/layout/cycle8"/>
    <dgm:cxn modelId="{525AFBB6-629A-4397-B8A7-E69B71C08813}" type="presParOf" srcId="{4CA57559-DB08-48B3-B8A1-20F445B5A9A1}" destId="{B0AE3424-3434-42A3-B2B1-C182E0AC6B31}" srcOrd="3" destOrd="0" presId="urn:microsoft.com/office/officeart/2005/8/layout/cycle8"/>
    <dgm:cxn modelId="{0D0CD105-DE9D-48DC-9EB6-9ED4C8B004BB}" type="presParOf" srcId="{4CA57559-DB08-48B3-B8A1-20F445B5A9A1}" destId="{568556A8-5CF9-47AC-AE4A-F5A240692BA5}" srcOrd="4" destOrd="0" presId="urn:microsoft.com/office/officeart/2005/8/layout/cycle8"/>
    <dgm:cxn modelId="{4F2FF5B0-B6E9-4137-B398-E4E165842D94}" type="presParOf" srcId="{4CA57559-DB08-48B3-B8A1-20F445B5A9A1}" destId="{CA366FF9-1FE2-480B-B9C6-FB8AFC6DF5AC}" srcOrd="5" destOrd="0" presId="urn:microsoft.com/office/officeart/2005/8/layout/cycle8"/>
    <dgm:cxn modelId="{598BE1B0-3448-4A11-B0D5-570C2AEA17B4}" type="presParOf" srcId="{4CA57559-DB08-48B3-B8A1-20F445B5A9A1}" destId="{54F34C86-7D57-4D69-A5C3-C47F69F13BA1}" srcOrd="6" destOrd="0" presId="urn:microsoft.com/office/officeart/2005/8/layout/cycle8"/>
    <dgm:cxn modelId="{13ACA424-1232-4FE4-8F9F-B03D4E9C3C89}" type="presParOf" srcId="{4CA57559-DB08-48B3-B8A1-20F445B5A9A1}" destId="{3C872A76-F8B4-4A93-9F17-53D989850682}" srcOrd="7" destOrd="0" presId="urn:microsoft.com/office/officeart/2005/8/layout/cycle8"/>
    <dgm:cxn modelId="{98561293-03E2-4887-8068-0669ED8706D6}" type="presParOf" srcId="{4CA57559-DB08-48B3-B8A1-20F445B5A9A1}" destId="{C42CD9D6-C31F-4E53-B405-517F9F1C66F9}" srcOrd="8" destOrd="0" presId="urn:microsoft.com/office/officeart/2005/8/layout/cycle8"/>
    <dgm:cxn modelId="{0672F38F-D79E-40BA-8487-878EC3A183AB}" type="presParOf" srcId="{4CA57559-DB08-48B3-B8A1-20F445B5A9A1}" destId="{F2905C8F-17F8-458D-8A94-F231DA0A4F31}" srcOrd="9" destOrd="0" presId="urn:microsoft.com/office/officeart/2005/8/layout/cycle8"/>
    <dgm:cxn modelId="{36CADCF2-C85B-46B8-B300-038225CB5E10}" type="presParOf" srcId="{4CA57559-DB08-48B3-B8A1-20F445B5A9A1}" destId="{D833D3B4-FC92-4EDB-BFFE-BEC35AE11B1F}" srcOrd="10" destOrd="0" presId="urn:microsoft.com/office/officeart/2005/8/layout/cycle8"/>
    <dgm:cxn modelId="{752EAC6A-636A-462F-8BA9-FDEACBEB1981}" type="presParOf" srcId="{4CA57559-DB08-48B3-B8A1-20F445B5A9A1}" destId="{E31DB999-71D1-4821-AFFA-768502DD9E08}" srcOrd="11" destOrd="0" presId="urn:microsoft.com/office/officeart/2005/8/layout/cycle8"/>
    <dgm:cxn modelId="{D569C216-A51C-450C-9DAA-70F606C3CF4A}" type="presParOf" srcId="{4CA57559-DB08-48B3-B8A1-20F445B5A9A1}" destId="{43993EC3-7313-4147-A0FB-1940D2A0EA37}" srcOrd="12" destOrd="0" presId="urn:microsoft.com/office/officeart/2005/8/layout/cycle8"/>
    <dgm:cxn modelId="{97C81B96-3F44-4622-AAC7-255DA989605A}" type="presParOf" srcId="{4CA57559-DB08-48B3-B8A1-20F445B5A9A1}" destId="{3274EE54-46D6-4898-9520-DEEF316FC5B1}" srcOrd="13" destOrd="0" presId="urn:microsoft.com/office/officeart/2005/8/layout/cycle8"/>
    <dgm:cxn modelId="{C8B3BA08-0041-404C-B56A-BA4EEACE31B8}" type="presParOf" srcId="{4CA57559-DB08-48B3-B8A1-20F445B5A9A1}" destId="{2E82ECFD-53DF-4248-828B-92390A679CE8}" srcOrd="14" destOrd="0" presId="urn:microsoft.com/office/officeart/2005/8/layout/cycle8"/>
    <dgm:cxn modelId="{1C3744B5-3AF5-4EEF-B923-644CB95D4568}" type="presParOf" srcId="{4CA57559-DB08-48B3-B8A1-20F445B5A9A1}" destId="{1725CA73-AC07-4134-9A57-D3877E22D5A3}" srcOrd="15" destOrd="0" presId="urn:microsoft.com/office/officeart/2005/8/layout/cycle8"/>
    <dgm:cxn modelId="{639D4F8C-3A51-4C75-8E96-6CCD5C4A5597}" type="presParOf" srcId="{4CA57559-DB08-48B3-B8A1-20F445B5A9A1}" destId="{F140AF4B-FC2B-4714-95F3-0721E8DCD93D}" srcOrd="16" destOrd="0" presId="urn:microsoft.com/office/officeart/2005/8/layout/cycle8"/>
    <dgm:cxn modelId="{080749B4-DCCE-44FF-8C21-735BEC306776}" type="presParOf" srcId="{4CA57559-DB08-48B3-B8A1-20F445B5A9A1}" destId="{4835CC06-2804-4E1C-AFFF-298B953C2825}" srcOrd="17" destOrd="0" presId="urn:microsoft.com/office/officeart/2005/8/layout/cycle8"/>
    <dgm:cxn modelId="{85CD35A7-1321-4BD4-B947-35AA01C6B076}" type="presParOf" srcId="{4CA57559-DB08-48B3-B8A1-20F445B5A9A1}" destId="{4A2AC09B-315A-434E-AC12-6F408F3DFB5E}" srcOrd="18" destOrd="0" presId="urn:microsoft.com/office/officeart/2005/8/layout/cycle8"/>
    <dgm:cxn modelId="{E035F179-E2DB-44F2-B02B-8878B838D933}" type="presParOf" srcId="{4CA57559-DB08-48B3-B8A1-20F445B5A9A1}" destId="{1AD2C4DA-5B47-4D18-8631-23C5018CCF9D}" srcOrd="19" destOrd="0" presId="urn:microsoft.com/office/officeart/2005/8/layout/cycle8"/>
    <dgm:cxn modelId="{6510D99E-3098-4D72-B6EB-5CAD8FFC4686}" type="presParOf" srcId="{4CA57559-DB08-48B3-B8A1-20F445B5A9A1}" destId="{235E035B-5B1E-4C77-8415-CA6A4539E3B9}" srcOrd="20" destOrd="0" presId="urn:microsoft.com/office/officeart/2005/8/layout/cycle8"/>
    <dgm:cxn modelId="{58BE7D09-3172-4425-AE41-12723B320E06}" type="presParOf" srcId="{4CA57559-DB08-48B3-B8A1-20F445B5A9A1}" destId="{D587664B-ECED-4260-8AC4-288F182713AD}" srcOrd="21" destOrd="0" presId="urn:microsoft.com/office/officeart/2005/8/layout/cycle8"/>
    <dgm:cxn modelId="{E6ECEB73-8641-4E51-ADFE-9AE576D6A189}" type="presParOf" srcId="{4CA57559-DB08-48B3-B8A1-20F445B5A9A1}" destId="{FB16E4B7-0A52-426C-92C6-E70112E94CFB}" srcOrd="22" destOrd="0" presId="urn:microsoft.com/office/officeart/2005/8/layout/cycle8"/>
    <dgm:cxn modelId="{DC60E6CB-B2C2-4218-9135-773574F4D612}" type="presParOf" srcId="{4CA57559-DB08-48B3-B8A1-20F445B5A9A1}" destId="{56DE7650-E258-435B-B9F4-BF27809A6EBC}" srcOrd="23" destOrd="0" presId="urn:microsoft.com/office/officeart/2005/8/layout/cycle8"/>
    <dgm:cxn modelId="{E28EF690-74F2-445B-AF90-F5902336EA02}" type="presParOf" srcId="{4CA57559-DB08-48B3-B8A1-20F445B5A9A1}" destId="{A1FA22D9-88B7-476A-832F-39A286740D12}" srcOrd="24" destOrd="0" presId="urn:microsoft.com/office/officeart/2005/8/layout/cycle8"/>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81017B-0B9A-4EB0-9D34-7D0BCF10E868}" type="doc">
      <dgm:prSet loTypeId="urn:microsoft.com/office/officeart/2005/8/layout/venn2" loCatId="relationship" qsTypeId="urn:microsoft.com/office/officeart/2005/8/quickstyle/simple1" qsCatId="simple" csTypeId="urn:microsoft.com/office/officeart/2005/8/colors/accent0_1" csCatId="mainScheme" phldr="1"/>
      <dgm:spPr/>
      <dgm:t>
        <a:bodyPr/>
        <a:lstStyle/>
        <a:p>
          <a:endParaRPr lang="fr-FR"/>
        </a:p>
      </dgm:t>
    </dgm:pt>
    <dgm:pt modelId="{E861491B-54A2-4011-8C28-6D7707F8DF1D}">
      <dgm:prSet phldrT="[Texte]" custT="1"/>
      <dgm:spPr>
        <a:ln>
          <a:solidFill>
            <a:schemeClr val="bg2">
              <a:lumMod val="25000"/>
            </a:schemeClr>
          </a:solidFill>
        </a:ln>
      </dgm:spPr>
      <dgm:t>
        <a:bodyPr/>
        <a:lstStyle/>
        <a:p>
          <a:r>
            <a:rPr lang="fr-FR" sz="1600" dirty="0">
              <a:latin typeface="Times New Roman" panose="02020603050405020304" pitchFamily="18" charset="0"/>
              <a:cs typeface="Times New Roman" panose="02020603050405020304" pitchFamily="18" charset="0"/>
            </a:rPr>
            <a:t>Groupe défini par des liens capitalistiques</a:t>
          </a:r>
        </a:p>
      </dgm:t>
    </dgm:pt>
    <dgm:pt modelId="{78DB009D-6427-4731-9DE6-4DAF559A6BCA}" type="parTrans" cxnId="{A427A201-1AB8-46CD-A808-A06A3909919C}">
      <dgm:prSet/>
      <dgm:spPr/>
      <dgm:t>
        <a:bodyPr/>
        <a:lstStyle/>
        <a:p>
          <a:endParaRPr lang="fr-FR"/>
        </a:p>
      </dgm:t>
    </dgm:pt>
    <dgm:pt modelId="{B7F41C93-7128-4083-AFE1-9B4C2533FE22}" type="sibTrans" cxnId="{A427A201-1AB8-46CD-A808-A06A3909919C}">
      <dgm:prSet/>
      <dgm:spPr/>
      <dgm:t>
        <a:bodyPr/>
        <a:lstStyle/>
        <a:p>
          <a:endParaRPr lang="fr-FR"/>
        </a:p>
      </dgm:t>
    </dgm:pt>
    <dgm:pt modelId="{C15BFD91-2AA5-419F-83A1-F7E895FF15CE}">
      <dgm:prSet phldrT="[Texte]" custT="1"/>
      <dgm:spPr>
        <a:ln>
          <a:solidFill>
            <a:schemeClr val="bg2">
              <a:lumMod val="25000"/>
            </a:schemeClr>
          </a:solidFill>
        </a:ln>
      </dgm:spPr>
      <dgm:t>
        <a:bodyPr/>
        <a:lstStyle/>
        <a:p>
          <a:r>
            <a:rPr lang="fr-FR" sz="1600" dirty="0">
              <a:latin typeface="Times New Roman" panose="02020603050405020304" pitchFamily="18" charset="0"/>
              <a:cs typeface="Times New Roman" panose="02020603050405020304" pitchFamily="18" charset="0"/>
            </a:rPr>
            <a:t>parmi les sociétés situées en France</a:t>
          </a:r>
        </a:p>
      </dgm:t>
    </dgm:pt>
    <dgm:pt modelId="{FEB8E209-8765-4960-A5F3-DA1CFB7763FC}" type="parTrans" cxnId="{071AE3DB-56B1-4963-B7AB-377A647AB74D}">
      <dgm:prSet/>
      <dgm:spPr/>
      <dgm:t>
        <a:bodyPr/>
        <a:lstStyle/>
        <a:p>
          <a:endParaRPr lang="fr-FR"/>
        </a:p>
      </dgm:t>
    </dgm:pt>
    <dgm:pt modelId="{9022753F-34C6-4646-8A96-81F3C9D0670A}" type="sibTrans" cxnId="{071AE3DB-56B1-4963-B7AB-377A647AB74D}">
      <dgm:prSet/>
      <dgm:spPr/>
      <dgm:t>
        <a:bodyPr/>
        <a:lstStyle/>
        <a:p>
          <a:endParaRPr lang="fr-FR"/>
        </a:p>
      </dgm:t>
    </dgm:pt>
    <dgm:pt modelId="{3FB27D9A-C23C-4185-9E82-4B740FB9423E}">
      <dgm:prSet phldrT="[Texte]" custT="1"/>
      <dgm:spPr>
        <a:solidFill>
          <a:schemeClr val="bg2">
            <a:lumMod val="75000"/>
          </a:schemeClr>
        </a:solidFill>
        <a:ln>
          <a:solidFill>
            <a:schemeClr val="bg2">
              <a:lumMod val="25000"/>
            </a:schemeClr>
          </a:solidFill>
        </a:ln>
      </dgm:spPr>
      <dgm:t>
        <a:bodyPr/>
        <a:lstStyle/>
        <a:p>
          <a:r>
            <a:rPr lang="fr-FR" sz="1600">
              <a:latin typeface="Times New Roman" panose="02020603050405020304" pitchFamily="18" charset="0"/>
              <a:cs typeface="Times New Roman" panose="02020603050405020304" pitchFamily="18" charset="0"/>
            </a:rPr>
            <a:t>parmi les sociétés permettant une permutation du personnel</a:t>
          </a:r>
        </a:p>
      </dgm:t>
    </dgm:pt>
    <dgm:pt modelId="{6E6FCF1D-EBD4-4231-AAB8-A86E0EF63B1C}" type="parTrans" cxnId="{32510404-5485-4EB0-8B80-1830683EB654}">
      <dgm:prSet/>
      <dgm:spPr/>
      <dgm:t>
        <a:bodyPr/>
        <a:lstStyle/>
        <a:p>
          <a:endParaRPr lang="fr-FR"/>
        </a:p>
      </dgm:t>
    </dgm:pt>
    <dgm:pt modelId="{D60CE449-61DA-4CA1-81F4-EAD8A2A38A23}" type="sibTrans" cxnId="{32510404-5485-4EB0-8B80-1830683EB654}">
      <dgm:prSet/>
      <dgm:spPr/>
      <dgm:t>
        <a:bodyPr/>
        <a:lstStyle/>
        <a:p>
          <a:endParaRPr lang="fr-FR"/>
        </a:p>
      </dgm:t>
    </dgm:pt>
    <dgm:pt modelId="{DF48B85C-FBD3-4960-92C1-D3B639AEE0D0}" type="pres">
      <dgm:prSet presAssocID="{8A81017B-0B9A-4EB0-9D34-7D0BCF10E868}" presName="Name0" presStyleCnt="0">
        <dgm:presLayoutVars>
          <dgm:chMax val="7"/>
          <dgm:resizeHandles val="exact"/>
        </dgm:presLayoutVars>
      </dgm:prSet>
      <dgm:spPr/>
      <dgm:t>
        <a:bodyPr/>
        <a:lstStyle/>
        <a:p>
          <a:endParaRPr lang="fr-FR"/>
        </a:p>
      </dgm:t>
    </dgm:pt>
    <dgm:pt modelId="{333D5EC8-F159-437F-9024-E01989F771A4}" type="pres">
      <dgm:prSet presAssocID="{8A81017B-0B9A-4EB0-9D34-7D0BCF10E868}" presName="comp1" presStyleCnt="0"/>
      <dgm:spPr/>
    </dgm:pt>
    <dgm:pt modelId="{901A9557-5493-48AF-B95D-7157AD3F4D27}" type="pres">
      <dgm:prSet presAssocID="{8A81017B-0B9A-4EB0-9D34-7D0BCF10E868}" presName="circle1" presStyleLbl="node1" presStyleIdx="0" presStyleCnt="3"/>
      <dgm:spPr/>
      <dgm:t>
        <a:bodyPr/>
        <a:lstStyle/>
        <a:p>
          <a:endParaRPr lang="fr-FR"/>
        </a:p>
      </dgm:t>
    </dgm:pt>
    <dgm:pt modelId="{87A1A32D-AE69-4D40-BCED-D6177315F0A5}" type="pres">
      <dgm:prSet presAssocID="{8A81017B-0B9A-4EB0-9D34-7D0BCF10E868}" presName="c1text" presStyleLbl="node1" presStyleIdx="0" presStyleCnt="3">
        <dgm:presLayoutVars>
          <dgm:bulletEnabled val="1"/>
        </dgm:presLayoutVars>
      </dgm:prSet>
      <dgm:spPr/>
      <dgm:t>
        <a:bodyPr/>
        <a:lstStyle/>
        <a:p>
          <a:endParaRPr lang="fr-FR"/>
        </a:p>
      </dgm:t>
    </dgm:pt>
    <dgm:pt modelId="{A0E22E78-3CB5-40B4-B806-87537039889C}" type="pres">
      <dgm:prSet presAssocID="{8A81017B-0B9A-4EB0-9D34-7D0BCF10E868}" presName="comp2" presStyleCnt="0"/>
      <dgm:spPr/>
    </dgm:pt>
    <dgm:pt modelId="{820F409C-049E-4EE3-8FF4-F8A90299CC73}" type="pres">
      <dgm:prSet presAssocID="{8A81017B-0B9A-4EB0-9D34-7D0BCF10E868}" presName="circle2" presStyleLbl="node1" presStyleIdx="1" presStyleCnt="3"/>
      <dgm:spPr/>
      <dgm:t>
        <a:bodyPr/>
        <a:lstStyle/>
        <a:p>
          <a:endParaRPr lang="fr-FR"/>
        </a:p>
      </dgm:t>
    </dgm:pt>
    <dgm:pt modelId="{6072B53F-BACE-4C20-908C-53FFDA7C5667}" type="pres">
      <dgm:prSet presAssocID="{8A81017B-0B9A-4EB0-9D34-7D0BCF10E868}" presName="c2text" presStyleLbl="node1" presStyleIdx="1" presStyleCnt="3">
        <dgm:presLayoutVars>
          <dgm:bulletEnabled val="1"/>
        </dgm:presLayoutVars>
      </dgm:prSet>
      <dgm:spPr/>
      <dgm:t>
        <a:bodyPr/>
        <a:lstStyle/>
        <a:p>
          <a:endParaRPr lang="fr-FR"/>
        </a:p>
      </dgm:t>
    </dgm:pt>
    <dgm:pt modelId="{E736814D-77CB-426F-BAE6-BC5CD72A4A62}" type="pres">
      <dgm:prSet presAssocID="{8A81017B-0B9A-4EB0-9D34-7D0BCF10E868}" presName="comp3" presStyleCnt="0"/>
      <dgm:spPr/>
    </dgm:pt>
    <dgm:pt modelId="{C5D7CAD3-F8F2-4716-B306-140CD9976139}" type="pres">
      <dgm:prSet presAssocID="{8A81017B-0B9A-4EB0-9D34-7D0BCF10E868}" presName="circle3" presStyleLbl="node1" presStyleIdx="2" presStyleCnt="3" custLinFactNeighborX="-741"/>
      <dgm:spPr/>
      <dgm:t>
        <a:bodyPr/>
        <a:lstStyle/>
        <a:p>
          <a:endParaRPr lang="fr-FR"/>
        </a:p>
      </dgm:t>
    </dgm:pt>
    <dgm:pt modelId="{ED2B481E-7EC9-4187-8C21-9FC11C58171D}" type="pres">
      <dgm:prSet presAssocID="{8A81017B-0B9A-4EB0-9D34-7D0BCF10E868}" presName="c3text" presStyleLbl="node1" presStyleIdx="2" presStyleCnt="3">
        <dgm:presLayoutVars>
          <dgm:bulletEnabled val="1"/>
        </dgm:presLayoutVars>
      </dgm:prSet>
      <dgm:spPr/>
      <dgm:t>
        <a:bodyPr/>
        <a:lstStyle/>
        <a:p>
          <a:endParaRPr lang="fr-FR"/>
        </a:p>
      </dgm:t>
    </dgm:pt>
  </dgm:ptLst>
  <dgm:cxnLst>
    <dgm:cxn modelId="{125E2C72-AC23-4097-9693-3D600E9BF95E}" type="presOf" srcId="{E861491B-54A2-4011-8C28-6D7707F8DF1D}" destId="{901A9557-5493-48AF-B95D-7157AD3F4D27}" srcOrd="0" destOrd="0" presId="urn:microsoft.com/office/officeart/2005/8/layout/venn2"/>
    <dgm:cxn modelId="{176624C1-79B7-4E7F-B0BE-20C1EF6881F0}" type="presOf" srcId="{3FB27D9A-C23C-4185-9E82-4B740FB9423E}" destId="{C5D7CAD3-F8F2-4716-B306-140CD9976139}" srcOrd="0" destOrd="0" presId="urn:microsoft.com/office/officeart/2005/8/layout/venn2"/>
    <dgm:cxn modelId="{352F0D5E-E157-442C-9D28-A8BDB2AB114A}" type="presOf" srcId="{8A81017B-0B9A-4EB0-9D34-7D0BCF10E868}" destId="{DF48B85C-FBD3-4960-92C1-D3B639AEE0D0}" srcOrd="0" destOrd="0" presId="urn:microsoft.com/office/officeart/2005/8/layout/venn2"/>
    <dgm:cxn modelId="{F5E60368-10E7-4621-B365-6959D36C1627}" type="presOf" srcId="{E861491B-54A2-4011-8C28-6D7707F8DF1D}" destId="{87A1A32D-AE69-4D40-BCED-D6177315F0A5}" srcOrd="1" destOrd="0" presId="urn:microsoft.com/office/officeart/2005/8/layout/venn2"/>
    <dgm:cxn modelId="{32510404-5485-4EB0-8B80-1830683EB654}" srcId="{8A81017B-0B9A-4EB0-9D34-7D0BCF10E868}" destId="{3FB27D9A-C23C-4185-9E82-4B740FB9423E}" srcOrd="2" destOrd="0" parTransId="{6E6FCF1D-EBD4-4231-AAB8-A86E0EF63B1C}" sibTransId="{D60CE449-61DA-4CA1-81F4-EAD8A2A38A23}"/>
    <dgm:cxn modelId="{EBCD35EC-CF40-41EC-95E3-946D748572AD}" type="presOf" srcId="{3FB27D9A-C23C-4185-9E82-4B740FB9423E}" destId="{ED2B481E-7EC9-4187-8C21-9FC11C58171D}" srcOrd="1" destOrd="0" presId="urn:microsoft.com/office/officeart/2005/8/layout/venn2"/>
    <dgm:cxn modelId="{202C8419-A766-463D-A162-1A4DDE8C1C14}" type="presOf" srcId="{C15BFD91-2AA5-419F-83A1-F7E895FF15CE}" destId="{6072B53F-BACE-4C20-908C-53FFDA7C5667}" srcOrd="1" destOrd="0" presId="urn:microsoft.com/office/officeart/2005/8/layout/venn2"/>
    <dgm:cxn modelId="{A427A201-1AB8-46CD-A808-A06A3909919C}" srcId="{8A81017B-0B9A-4EB0-9D34-7D0BCF10E868}" destId="{E861491B-54A2-4011-8C28-6D7707F8DF1D}" srcOrd="0" destOrd="0" parTransId="{78DB009D-6427-4731-9DE6-4DAF559A6BCA}" sibTransId="{B7F41C93-7128-4083-AFE1-9B4C2533FE22}"/>
    <dgm:cxn modelId="{071AE3DB-56B1-4963-B7AB-377A647AB74D}" srcId="{8A81017B-0B9A-4EB0-9D34-7D0BCF10E868}" destId="{C15BFD91-2AA5-419F-83A1-F7E895FF15CE}" srcOrd="1" destOrd="0" parTransId="{FEB8E209-8765-4960-A5F3-DA1CFB7763FC}" sibTransId="{9022753F-34C6-4646-8A96-81F3C9D0670A}"/>
    <dgm:cxn modelId="{2359901C-A7A8-48A8-B2B6-1F926E7D5858}" type="presOf" srcId="{C15BFD91-2AA5-419F-83A1-F7E895FF15CE}" destId="{820F409C-049E-4EE3-8FF4-F8A90299CC73}" srcOrd="0" destOrd="0" presId="urn:microsoft.com/office/officeart/2005/8/layout/venn2"/>
    <dgm:cxn modelId="{64C2FC3D-52A8-4051-AB6A-95E91A79B9D3}" type="presParOf" srcId="{DF48B85C-FBD3-4960-92C1-D3B639AEE0D0}" destId="{333D5EC8-F159-437F-9024-E01989F771A4}" srcOrd="0" destOrd="0" presId="urn:microsoft.com/office/officeart/2005/8/layout/venn2"/>
    <dgm:cxn modelId="{CE2F72A6-6163-452F-8810-2F834076ACD5}" type="presParOf" srcId="{333D5EC8-F159-437F-9024-E01989F771A4}" destId="{901A9557-5493-48AF-B95D-7157AD3F4D27}" srcOrd="0" destOrd="0" presId="urn:microsoft.com/office/officeart/2005/8/layout/venn2"/>
    <dgm:cxn modelId="{0AF446F8-2704-4B94-9600-5428734499B0}" type="presParOf" srcId="{333D5EC8-F159-437F-9024-E01989F771A4}" destId="{87A1A32D-AE69-4D40-BCED-D6177315F0A5}" srcOrd="1" destOrd="0" presId="urn:microsoft.com/office/officeart/2005/8/layout/venn2"/>
    <dgm:cxn modelId="{28218E3C-C56F-4508-87F1-05C55809BE11}" type="presParOf" srcId="{DF48B85C-FBD3-4960-92C1-D3B639AEE0D0}" destId="{A0E22E78-3CB5-40B4-B806-87537039889C}" srcOrd="1" destOrd="0" presId="urn:microsoft.com/office/officeart/2005/8/layout/venn2"/>
    <dgm:cxn modelId="{62DC7C24-7C23-49FF-A9FF-E2285FD969A1}" type="presParOf" srcId="{A0E22E78-3CB5-40B4-B806-87537039889C}" destId="{820F409C-049E-4EE3-8FF4-F8A90299CC73}" srcOrd="0" destOrd="0" presId="urn:microsoft.com/office/officeart/2005/8/layout/venn2"/>
    <dgm:cxn modelId="{D413533E-565D-44F2-9F52-6092AE86D56B}" type="presParOf" srcId="{A0E22E78-3CB5-40B4-B806-87537039889C}" destId="{6072B53F-BACE-4C20-908C-53FFDA7C5667}" srcOrd="1" destOrd="0" presId="urn:microsoft.com/office/officeart/2005/8/layout/venn2"/>
    <dgm:cxn modelId="{388F8031-B2BF-44FA-BF77-AC5D70ED6083}" type="presParOf" srcId="{DF48B85C-FBD3-4960-92C1-D3B639AEE0D0}" destId="{E736814D-77CB-426F-BAE6-BC5CD72A4A62}" srcOrd="2" destOrd="0" presId="urn:microsoft.com/office/officeart/2005/8/layout/venn2"/>
    <dgm:cxn modelId="{61C51404-2AD4-4785-80FC-92FA891CF49D}" type="presParOf" srcId="{E736814D-77CB-426F-BAE6-BC5CD72A4A62}" destId="{C5D7CAD3-F8F2-4716-B306-140CD9976139}" srcOrd="0" destOrd="0" presId="urn:microsoft.com/office/officeart/2005/8/layout/venn2"/>
    <dgm:cxn modelId="{D9DC38E5-DFCC-4230-9B1D-96B1D60BDC64}" type="presParOf" srcId="{E736814D-77CB-426F-BAE6-BC5CD72A4A62}" destId="{ED2B481E-7EC9-4187-8C21-9FC11C58171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42BAE1A-6694-471A-85DF-AA273D57B78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3E4C85E8-F5AA-400E-87CB-80F0706AED33}">
      <dgm:prSet phldrT="[Texte]"/>
      <dgm:spPr>
        <a:solidFill>
          <a:schemeClr val="bg2">
            <a:lumMod val="75000"/>
          </a:schemeClr>
        </a:solidFill>
      </dgm:spPr>
      <dgm:t>
        <a:bodyPr/>
        <a:lstStyle/>
        <a:p>
          <a:r>
            <a:rPr lang="fr-FR" dirty="0" smtClean="0"/>
            <a:t>Moyen d’éviter le contentieux</a:t>
          </a:r>
          <a:endParaRPr lang="fr-FR" dirty="0"/>
        </a:p>
      </dgm:t>
    </dgm:pt>
    <dgm:pt modelId="{72BBE646-C0A1-46FA-90E4-E9952F9AF1D9}" type="parTrans" cxnId="{88D6D3C0-5398-4BD4-AD48-6054CBB7BFF2}">
      <dgm:prSet/>
      <dgm:spPr/>
      <dgm:t>
        <a:bodyPr/>
        <a:lstStyle/>
        <a:p>
          <a:endParaRPr lang="fr-FR"/>
        </a:p>
      </dgm:t>
    </dgm:pt>
    <dgm:pt modelId="{8DACDB60-CE54-47AF-93C1-A20A0B4C980F}" type="sibTrans" cxnId="{88D6D3C0-5398-4BD4-AD48-6054CBB7BFF2}">
      <dgm:prSet/>
      <dgm:spPr/>
      <dgm:t>
        <a:bodyPr/>
        <a:lstStyle/>
        <a:p>
          <a:endParaRPr lang="fr-FR"/>
        </a:p>
      </dgm:t>
    </dgm:pt>
    <dgm:pt modelId="{E90408E7-7008-483C-94F7-5C4E062A5B3E}">
      <dgm:prSet phldrT="[Texte]" custT="1"/>
      <dgm:spPr/>
      <dgm:t>
        <a:bodyPr/>
        <a:lstStyle/>
        <a:p>
          <a:r>
            <a:rPr lang="fr-FR" sz="1600" dirty="0" smtClean="0"/>
            <a:t>Modèle de lettre de licenciement</a:t>
          </a:r>
          <a:endParaRPr lang="fr-FR" sz="1600" dirty="0"/>
        </a:p>
      </dgm:t>
    </dgm:pt>
    <dgm:pt modelId="{DAF12588-B1CA-40EE-87DB-6C692C3016FD}" type="parTrans" cxnId="{F095FDAD-17C7-4CA2-A7CC-FA0404637828}">
      <dgm:prSet/>
      <dgm:spPr/>
      <dgm:t>
        <a:bodyPr/>
        <a:lstStyle/>
        <a:p>
          <a:endParaRPr lang="fr-FR"/>
        </a:p>
      </dgm:t>
    </dgm:pt>
    <dgm:pt modelId="{B5B679DD-C084-4762-BC22-B64997D20240}" type="sibTrans" cxnId="{F095FDAD-17C7-4CA2-A7CC-FA0404637828}">
      <dgm:prSet/>
      <dgm:spPr/>
      <dgm:t>
        <a:bodyPr/>
        <a:lstStyle/>
        <a:p>
          <a:endParaRPr lang="fr-FR"/>
        </a:p>
      </dgm:t>
    </dgm:pt>
    <dgm:pt modelId="{B4C91D66-8E40-4299-A911-A987C98650D1}">
      <dgm:prSet phldrT="[Texte]" custT="1"/>
      <dgm:spPr/>
      <dgm:t>
        <a:bodyPr/>
        <a:lstStyle/>
        <a:p>
          <a:r>
            <a:rPr lang="fr-FR" sz="1600" dirty="0" smtClean="0"/>
            <a:t>Possibilité de préciser les motifs énoncés dans la lettre à la demande d’une des parties </a:t>
          </a:r>
          <a:endParaRPr lang="fr-FR" sz="1600" dirty="0"/>
        </a:p>
      </dgm:t>
    </dgm:pt>
    <dgm:pt modelId="{345F24D1-3780-4601-BAD4-ECF7AD695D11}" type="parTrans" cxnId="{E4E91077-A9A4-4935-8925-9B42A555C99C}">
      <dgm:prSet/>
      <dgm:spPr/>
      <dgm:t>
        <a:bodyPr/>
        <a:lstStyle/>
        <a:p>
          <a:endParaRPr lang="fr-FR"/>
        </a:p>
      </dgm:t>
    </dgm:pt>
    <dgm:pt modelId="{EC4BE967-87C4-4336-AE52-AE89802C5A0D}" type="sibTrans" cxnId="{E4E91077-A9A4-4935-8925-9B42A555C99C}">
      <dgm:prSet/>
      <dgm:spPr/>
      <dgm:t>
        <a:bodyPr/>
        <a:lstStyle/>
        <a:p>
          <a:endParaRPr lang="fr-FR"/>
        </a:p>
      </dgm:t>
    </dgm:pt>
    <dgm:pt modelId="{692D8DDA-94AE-4D3F-A8CC-9B833B150244}">
      <dgm:prSet phldrT="[Texte]"/>
      <dgm:spPr>
        <a:solidFill>
          <a:schemeClr val="bg2">
            <a:lumMod val="75000"/>
          </a:schemeClr>
        </a:solidFill>
      </dgm:spPr>
      <dgm:t>
        <a:bodyPr/>
        <a:lstStyle/>
        <a:p>
          <a:r>
            <a:rPr lang="fr-FR" dirty="0" smtClean="0"/>
            <a:t>Réduction du délai de prescription</a:t>
          </a:r>
          <a:endParaRPr lang="fr-FR" dirty="0"/>
        </a:p>
      </dgm:t>
    </dgm:pt>
    <dgm:pt modelId="{3A7F2FA7-7FFE-48EB-AA13-B13130BA4DAE}" type="parTrans" cxnId="{6FD4175C-BAC2-464D-8827-900E5FF35B97}">
      <dgm:prSet/>
      <dgm:spPr/>
      <dgm:t>
        <a:bodyPr/>
        <a:lstStyle/>
        <a:p>
          <a:endParaRPr lang="fr-FR"/>
        </a:p>
      </dgm:t>
    </dgm:pt>
    <dgm:pt modelId="{9D64812E-005C-4856-B713-A5619FC9A84C}" type="sibTrans" cxnId="{6FD4175C-BAC2-464D-8827-900E5FF35B97}">
      <dgm:prSet/>
      <dgm:spPr/>
      <dgm:t>
        <a:bodyPr/>
        <a:lstStyle/>
        <a:p>
          <a:endParaRPr lang="fr-FR"/>
        </a:p>
      </dgm:t>
    </dgm:pt>
    <dgm:pt modelId="{79B5D690-03A4-4CA3-B9E2-C90276202719}">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600" dirty="0" smtClean="0"/>
            <a:t>Délai de prescription :  12 mois pour tous les contentieux du licenciement économique </a:t>
          </a:r>
        </a:p>
        <a:p>
          <a:pPr marL="0" marR="0" indent="0" defTabSz="914400" eaLnBrk="1" fontAlgn="auto" latinLnBrk="0" hangingPunct="1">
            <a:lnSpc>
              <a:spcPct val="100000"/>
            </a:lnSpc>
            <a:spcBef>
              <a:spcPts val="0"/>
            </a:spcBef>
            <a:spcAft>
              <a:spcPts val="0"/>
            </a:spcAft>
            <a:buClrTx/>
            <a:buSzTx/>
            <a:buFontTx/>
            <a:buNone/>
            <a:tabLst/>
            <a:defRPr/>
          </a:pPr>
          <a:endParaRPr lang="fr-FR" sz="1600" dirty="0" smtClean="0"/>
        </a:p>
        <a:p>
          <a:pPr defTabSz="400050">
            <a:lnSpc>
              <a:spcPct val="90000"/>
            </a:lnSpc>
            <a:spcBef>
              <a:spcPct val="0"/>
            </a:spcBef>
            <a:spcAft>
              <a:spcPct val="35000"/>
            </a:spcAft>
          </a:pPr>
          <a:endParaRPr lang="fr-FR" sz="1600" dirty="0"/>
        </a:p>
      </dgm:t>
    </dgm:pt>
    <dgm:pt modelId="{7DA148C8-BEB0-416D-BC4E-4AC62D53D295}" type="parTrans" cxnId="{00451B22-621A-4681-BE66-D564ACC42262}">
      <dgm:prSet/>
      <dgm:spPr/>
      <dgm:t>
        <a:bodyPr/>
        <a:lstStyle/>
        <a:p>
          <a:endParaRPr lang="fr-FR"/>
        </a:p>
      </dgm:t>
    </dgm:pt>
    <dgm:pt modelId="{D9104371-B078-47B5-BBB7-1733F0B45CC7}" type="sibTrans" cxnId="{00451B22-621A-4681-BE66-D564ACC42262}">
      <dgm:prSet/>
      <dgm:spPr/>
      <dgm:t>
        <a:bodyPr/>
        <a:lstStyle/>
        <a:p>
          <a:endParaRPr lang="fr-FR"/>
        </a:p>
      </dgm:t>
    </dgm:pt>
    <dgm:pt modelId="{2B907B18-A577-4D16-A376-59183E11329C}" type="pres">
      <dgm:prSet presAssocID="{342BAE1A-6694-471A-85DF-AA273D57B78D}" presName="theList" presStyleCnt="0">
        <dgm:presLayoutVars>
          <dgm:dir/>
          <dgm:animLvl val="lvl"/>
          <dgm:resizeHandles val="exact"/>
        </dgm:presLayoutVars>
      </dgm:prSet>
      <dgm:spPr/>
      <dgm:t>
        <a:bodyPr/>
        <a:lstStyle/>
        <a:p>
          <a:endParaRPr lang="fr-FR"/>
        </a:p>
      </dgm:t>
    </dgm:pt>
    <dgm:pt modelId="{A49AC4E1-340A-4BBC-ABCE-C8CEEC8B6390}" type="pres">
      <dgm:prSet presAssocID="{3E4C85E8-F5AA-400E-87CB-80F0706AED33}" presName="compNode" presStyleCnt="0"/>
      <dgm:spPr/>
    </dgm:pt>
    <dgm:pt modelId="{73D634AA-7EB8-439A-A1E4-A0AE40441112}" type="pres">
      <dgm:prSet presAssocID="{3E4C85E8-F5AA-400E-87CB-80F0706AED33}" presName="aNode" presStyleLbl="bgShp" presStyleIdx="0" presStyleCnt="2"/>
      <dgm:spPr/>
      <dgm:t>
        <a:bodyPr/>
        <a:lstStyle/>
        <a:p>
          <a:endParaRPr lang="fr-FR"/>
        </a:p>
      </dgm:t>
    </dgm:pt>
    <dgm:pt modelId="{41315E4C-ED74-4460-B494-57CA246CE544}" type="pres">
      <dgm:prSet presAssocID="{3E4C85E8-F5AA-400E-87CB-80F0706AED33}" presName="textNode" presStyleLbl="bgShp" presStyleIdx="0" presStyleCnt="2"/>
      <dgm:spPr/>
      <dgm:t>
        <a:bodyPr/>
        <a:lstStyle/>
        <a:p>
          <a:endParaRPr lang="fr-FR"/>
        </a:p>
      </dgm:t>
    </dgm:pt>
    <dgm:pt modelId="{75919309-78D0-4CC1-B989-5CBFD7F0286D}" type="pres">
      <dgm:prSet presAssocID="{3E4C85E8-F5AA-400E-87CB-80F0706AED33}" presName="compChildNode" presStyleCnt="0"/>
      <dgm:spPr/>
    </dgm:pt>
    <dgm:pt modelId="{563E7907-0FD7-44E3-A8B8-09A6BF82EB5C}" type="pres">
      <dgm:prSet presAssocID="{3E4C85E8-F5AA-400E-87CB-80F0706AED33}" presName="theInnerList" presStyleCnt="0"/>
      <dgm:spPr/>
    </dgm:pt>
    <dgm:pt modelId="{5E361FA7-4D63-4C18-A1EF-E438946A738D}" type="pres">
      <dgm:prSet presAssocID="{E90408E7-7008-483C-94F7-5C4E062A5B3E}" presName="childNode" presStyleLbl="node1" presStyleIdx="0" presStyleCnt="3">
        <dgm:presLayoutVars>
          <dgm:bulletEnabled val="1"/>
        </dgm:presLayoutVars>
      </dgm:prSet>
      <dgm:spPr/>
      <dgm:t>
        <a:bodyPr/>
        <a:lstStyle/>
        <a:p>
          <a:endParaRPr lang="fr-FR"/>
        </a:p>
      </dgm:t>
    </dgm:pt>
    <dgm:pt modelId="{B1DA14AC-66BE-43E8-8B97-C38C60D13E88}" type="pres">
      <dgm:prSet presAssocID="{E90408E7-7008-483C-94F7-5C4E062A5B3E}" presName="aSpace2" presStyleCnt="0"/>
      <dgm:spPr/>
    </dgm:pt>
    <dgm:pt modelId="{3854D8E7-A0E4-45F6-9471-D5C6B4214C9C}" type="pres">
      <dgm:prSet presAssocID="{B4C91D66-8E40-4299-A911-A987C98650D1}" presName="childNode" presStyleLbl="node1" presStyleIdx="1" presStyleCnt="3">
        <dgm:presLayoutVars>
          <dgm:bulletEnabled val="1"/>
        </dgm:presLayoutVars>
      </dgm:prSet>
      <dgm:spPr/>
      <dgm:t>
        <a:bodyPr/>
        <a:lstStyle/>
        <a:p>
          <a:endParaRPr lang="fr-FR"/>
        </a:p>
      </dgm:t>
    </dgm:pt>
    <dgm:pt modelId="{9CD78F34-3451-4314-BB6F-4A5555883929}" type="pres">
      <dgm:prSet presAssocID="{3E4C85E8-F5AA-400E-87CB-80F0706AED33}" presName="aSpace" presStyleCnt="0"/>
      <dgm:spPr/>
    </dgm:pt>
    <dgm:pt modelId="{E0EE022F-3EA0-47A0-B1C4-EF7627BAFAC5}" type="pres">
      <dgm:prSet presAssocID="{692D8DDA-94AE-4D3F-A8CC-9B833B150244}" presName="compNode" presStyleCnt="0"/>
      <dgm:spPr/>
    </dgm:pt>
    <dgm:pt modelId="{3960EDA2-E0DA-4502-BD91-3447B10422B7}" type="pres">
      <dgm:prSet presAssocID="{692D8DDA-94AE-4D3F-A8CC-9B833B150244}" presName="aNode" presStyleLbl="bgShp" presStyleIdx="1" presStyleCnt="2"/>
      <dgm:spPr/>
      <dgm:t>
        <a:bodyPr/>
        <a:lstStyle/>
        <a:p>
          <a:endParaRPr lang="fr-FR"/>
        </a:p>
      </dgm:t>
    </dgm:pt>
    <dgm:pt modelId="{123DF50A-4106-4BF4-8C7E-50B39549EBEB}" type="pres">
      <dgm:prSet presAssocID="{692D8DDA-94AE-4D3F-A8CC-9B833B150244}" presName="textNode" presStyleLbl="bgShp" presStyleIdx="1" presStyleCnt="2"/>
      <dgm:spPr/>
      <dgm:t>
        <a:bodyPr/>
        <a:lstStyle/>
        <a:p>
          <a:endParaRPr lang="fr-FR"/>
        </a:p>
      </dgm:t>
    </dgm:pt>
    <dgm:pt modelId="{3762F1D3-5754-4905-99C6-DF1560923FA7}" type="pres">
      <dgm:prSet presAssocID="{692D8DDA-94AE-4D3F-A8CC-9B833B150244}" presName="compChildNode" presStyleCnt="0"/>
      <dgm:spPr/>
    </dgm:pt>
    <dgm:pt modelId="{F242CDBB-3388-4D94-BFAA-FE9CB86CB63B}" type="pres">
      <dgm:prSet presAssocID="{692D8DDA-94AE-4D3F-A8CC-9B833B150244}" presName="theInnerList" presStyleCnt="0"/>
      <dgm:spPr/>
    </dgm:pt>
    <dgm:pt modelId="{75A5F87D-71BB-4113-ADE5-EA1BDB713376}" type="pres">
      <dgm:prSet presAssocID="{79B5D690-03A4-4CA3-B9E2-C90276202719}" presName="childNode" presStyleLbl="node1" presStyleIdx="2" presStyleCnt="3">
        <dgm:presLayoutVars>
          <dgm:bulletEnabled val="1"/>
        </dgm:presLayoutVars>
      </dgm:prSet>
      <dgm:spPr/>
      <dgm:t>
        <a:bodyPr/>
        <a:lstStyle/>
        <a:p>
          <a:endParaRPr lang="fr-FR"/>
        </a:p>
      </dgm:t>
    </dgm:pt>
  </dgm:ptLst>
  <dgm:cxnLst>
    <dgm:cxn modelId="{509220CF-F679-477F-8566-CDB097BFAEED}" type="presOf" srcId="{692D8DDA-94AE-4D3F-A8CC-9B833B150244}" destId="{123DF50A-4106-4BF4-8C7E-50B39549EBEB}" srcOrd="1" destOrd="0" presId="urn:microsoft.com/office/officeart/2005/8/layout/lProcess2"/>
    <dgm:cxn modelId="{BFD2FA49-3DCF-451C-81A9-5FDDF274C88F}" type="presOf" srcId="{E90408E7-7008-483C-94F7-5C4E062A5B3E}" destId="{5E361FA7-4D63-4C18-A1EF-E438946A738D}" srcOrd="0" destOrd="0" presId="urn:microsoft.com/office/officeart/2005/8/layout/lProcess2"/>
    <dgm:cxn modelId="{6FD4175C-BAC2-464D-8827-900E5FF35B97}" srcId="{342BAE1A-6694-471A-85DF-AA273D57B78D}" destId="{692D8DDA-94AE-4D3F-A8CC-9B833B150244}" srcOrd="1" destOrd="0" parTransId="{3A7F2FA7-7FFE-48EB-AA13-B13130BA4DAE}" sibTransId="{9D64812E-005C-4856-B713-A5619FC9A84C}"/>
    <dgm:cxn modelId="{88D6D3C0-5398-4BD4-AD48-6054CBB7BFF2}" srcId="{342BAE1A-6694-471A-85DF-AA273D57B78D}" destId="{3E4C85E8-F5AA-400E-87CB-80F0706AED33}" srcOrd="0" destOrd="0" parTransId="{72BBE646-C0A1-46FA-90E4-E9952F9AF1D9}" sibTransId="{8DACDB60-CE54-47AF-93C1-A20A0B4C980F}"/>
    <dgm:cxn modelId="{E4E91077-A9A4-4935-8925-9B42A555C99C}" srcId="{3E4C85E8-F5AA-400E-87CB-80F0706AED33}" destId="{B4C91D66-8E40-4299-A911-A987C98650D1}" srcOrd="1" destOrd="0" parTransId="{345F24D1-3780-4601-BAD4-ECF7AD695D11}" sibTransId="{EC4BE967-87C4-4336-AE52-AE89802C5A0D}"/>
    <dgm:cxn modelId="{3936511B-2C93-48DE-B3F4-6553704E3271}" type="presOf" srcId="{342BAE1A-6694-471A-85DF-AA273D57B78D}" destId="{2B907B18-A577-4D16-A376-59183E11329C}" srcOrd="0" destOrd="0" presId="urn:microsoft.com/office/officeart/2005/8/layout/lProcess2"/>
    <dgm:cxn modelId="{96D06A79-6C01-4D8C-BBBF-17404F919D71}" type="presOf" srcId="{3E4C85E8-F5AA-400E-87CB-80F0706AED33}" destId="{73D634AA-7EB8-439A-A1E4-A0AE40441112}" srcOrd="0" destOrd="0" presId="urn:microsoft.com/office/officeart/2005/8/layout/lProcess2"/>
    <dgm:cxn modelId="{8C006E6D-244B-4597-9246-E3D7443527A0}" type="presOf" srcId="{692D8DDA-94AE-4D3F-A8CC-9B833B150244}" destId="{3960EDA2-E0DA-4502-BD91-3447B10422B7}" srcOrd="0" destOrd="0" presId="urn:microsoft.com/office/officeart/2005/8/layout/lProcess2"/>
    <dgm:cxn modelId="{F095FDAD-17C7-4CA2-A7CC-FA0404637828}" srcId="{3E4C85E8-F5AA-400E-87CB-80F0706AED33}" destId="{E90408E7-7008-483C-94F7-5C4E062A5B3E}" srcOrd="0" destOrd="0" parTransId="{DAF12588-B1CA-40EE-87DB-6C692C3016FD}" sibTransId="{B5B679DD-C084-4762-BC22-B64997D20240}"/>
    <dgm:cxn modelId="{E6CE9D9B-FC40-4DBE-A463-170615D80380}" type="presOf" srcId="{79B5D690-03A4-4CA3-B9E2-C90276202719}" destId="{75A5F87D-71BB-4113-ADE5-EA1BDB713376}" srcOrd="0" destOrd="0" presId="urn:microsoft.com/office/officeart/2005/8/layout/lProcess2"/>
    <dgm:cxn modelId="{FBAD2B68-CC57-4489-843B-772568764F6E}" type="presOf" srcId="{B4C91D66-8E40-4299-A911-A987C98650D1}" destId="{3854D8E7-A0E4-45F6-9471-D5C6B4214C9C}" srcOrd="0" destOrd="0" presId="urn:microsoft.com/office/officeart/2005/8/layout/lProcess2"/>
    <dgm:cxn modelId="{F42048CA-00E2-45F1-B5A3-424240769583}" type="presOf" srcId="{3E4C85E8-F5AA-400E-87CB-80F0706AED33}" destId="{41315E4C-ED74-4460-B494-57CA246CE544}" srcOrd="1" destOrd="0" presId="urn:microsoft.com/office/officeart/2005/8/layout/lProcess2"/>
    <dgm:cxn modelId="{00451B22-621A-4681-BE66-D564ACC42262}" srcId="{692D8DDA-94AE-4D3F-A8CC-9B833B150244}" destId="{79B5D690-03A4-4CA3-B9E2-C90276202719}" srcOrd="0" destOrd="0" parTransId="{7DA148C8-BEB0-416D-BC4E-4AC62D53D295}" sibTransId="{D9104371-B078-47B5-BBB7-1733F0B45CC7}"/>
    <dgm:cxn modelId="{100B2933-EDA0-4B3D-8292-B21A2119001D}" type="presParOf" srcId="{2B907B18-A577-4D16-A376-59183E11329C}" destId="{A49AC4E1-340A-4BBC-ABCE-C8CEEC8B6390}" srcOrd="0" destOrd="0" presId="urn:microsoft.com/office/officeart/2005/8/layout/lProcess2"/>
    <dgm:cxn modelId="{836C5667-1B29-430D-8518-B6D8DAAB5BBB}" type="presParOf" srcId="{A49AC4E1-340A-4BBC-ABCE-C8CEEC8B6390}" destId="{73D634AA-7EB8-439A-A1E4-A0AE40441112}" srcOrd="0" destOrd="0" presId="urn:microsoft.com/office/officeart/2005/8/layout/lProcess2"/>
    <dgm:cxn modelId="{89CA6E2F-33C9-441B-B682-79AEF0436933}" type="presParOf" srcId="{A49AC4E1-340A-4BBC-ABCE-C8CEEC8B6390}" destId="{41315E4C-ED74-4460-B494-57CA246CE544}" srcOrd="1" destOrd="0" presId="urn:microsoft.com/office/officeart/2005/8/layout/lProcess2"/>
    <dgm:cxn modelId="{6633BA2B-23C5-4713-ADD8-3BA26747A510}" type="presParOf" srcId="{A49AC4E1-340A-4BBC-ABCE-C8CEEC8B6390}" destId="{75919309-78D0-4CC1-B989-5CBFD7F0286D}" srcOrd="2" destOrd="0" presId="urn:microsoft.com/office/officeart/2005/8/layout/lProcess2"/>
    <dgm:cxn modelId="{1BCB44D1-4EA6-4C8F-B835-1A22119548E8}" type="presParOf" srcId="{75919309-78D0-4CC1-B989-5CBFD7F0286D}" destId="{563E7907-0FD7-44E3-A8B8-09A6BF82EB5C}" srcOrd="0" destOrd="0" presId="urn:microsoft.com/office/officeart/2005/8/layout/lProcess2"/>
    <dgm:cxn modelId="{10B5EB08-BCC1-4AD9-894E-CB2C96474413}" type="presParOf" srcId="{563E7907-0FD7-44E3-A8B8-09A6BF82EB5C}" destId="{5E361FA7-4D63-4C18-A1EF-E438946A738D}" srcOrd="0" destOrd="0" presId="urn:microsoft.com/office/officeart/2005/8/layout/lProcess2"/>
    <dgm:cxn modelId="{34C3C0C9-347E-4083-8DED-B4FBDD22BDE3}" type="presParOf" srcId="{563E7907-0FD7-44E3-A8B8-09A6BF82EB5C}" destId="{B1DA14AC-66BE-43E8-8B97-C38C60D13E88}" srcOrd="1" destOrd="0" presId="urn:microsoft.com/office/officeart/2005/8/layout/lProcess2"/>
    <dgm:cxn modelId="{17D8C9B8-A1C6-4AE2-B3AA-19EAD0B53330}" type="presParOf" srcId="{563E7907-0FD7-44E3-A8B8-09A6BF82EB5C}" destId="{3854D8E7-A0E4-45F6-9471-D5C6B4214C9C}" srcOrd="2" destOrd="0" presId="urn:microsoft.com/office/officeart/2005/8/layout/lProcess2"/>
    <dgm:cxn modelId="{9098D9E7-B973-4C54-8436-1B855B549DE6}" type="presParOf" srcId="{2B907B18-A577-4D16-A376-59183E11329C}" destId="{9CD78F34-3451-4314-BB6F-4A5555883929}" srcOrd="1" destOrd="0" presId="urn:microsoft.com/office/officeart/2005/8/layout/lProcess2"/>
    <dgm:cxn modelId="{7CE85729-DA7B-4556-8151-DA540EC7E873}" type="presParOf" srcId="{2B907B18-A577-4D16-A376-59183E11329C}" destId="{E0EE022F-3EA0-47A0-B1C4-EF7627BAFAC5}" srcOrd="2" destOrd="0" presId="urn:microsoft.com/office/officeart/2005/8/layout/lProcess2"/>
    <dgm:cxn modelId="{2A7D2D43-E5E8-4FF7-AFF5-44F325CBB1BE}" type="presParOf" srcId="{E0EE022F-3EA0-47A0-B1C4-EF7627BAFAC5}" destId="{3960EDA2-E0DA-4502-BD91-3447B10422B7}" srcOrd="0" destOrd="0" presId="urn:microsoft.com/office/officeart/2005/8/layout/lProcess2"/>
    <dgm:cxn modelId="{E0C2B7E4-AA4F-4804-AF87-95B36BB573C0}" type="presParOf" srcId="{E0EE022F-3EA0-47A0-B1C4-EF7627BAFAC5}" destId="{123DF50A-4106-4BF4-8C7E-50B39549EBEB}" srcOrd="1" destOrd="0" presId="urn:microsoft.com/office/officeart/2005/8/layout/lProcess2"/>
    <dgm:cxn modelId="{DEA46046-68E3-44C1-9F12-1379DF9B59FC}" type="presParOf" srcId="{E0EE022F-3EA0-47A0-B1C4-EF7627BAFAC5}" destId="{3762F1D3-5754-4905-99C6-DF1560923FA7}" srcOrd="2" destOrd="0" presId="urn:microsoft.com/office/officeart/2005/8/layout/lProcess2"/>
    <dgm:cxn modelId="{5173AE6E-D977-4195-B128-51497B389818}" type="presParOf" srcId="{3762F1D3-5754-4905-99C6-DF1560923FA7}" destId="{F242CDBB-3388-4D94-BFAA-FE9CB86CB63B}" srcOrd="0" destOrd="0" presId="urn:microsoft.com/office/officeart/2005/8/layout/lProcess2"/>
    <dgm:cxn modelId="{D843D84F-DD57-424A-8F78-160615548C33}" type="presParOf" srcId="{F242CDBB-3388-4D94-BFAA-FE9CB86CB63B}" destId="{75A5F87D-71BB-4113-ADE5-EA1BDB713376}"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3D656-49E3-4846-80B3-9DF4C0678135}">
      <dsp:nvSpPr>
        <dsp:cNvPr id="0" name=""/>
        <dsp:cNvSpPr/>
      </dsp:nvSpPr>
      <dsp:spPr>
        <a:xfrm>
          <a:off x="4937" y="0"/>
          <a:ext cx="4749504" cy="4904525"/>
        </a:xfrm>
        <a:prstGeom prst="roundRect">
          <a:avLst>
            <a:gd name="adj" fmla="val 10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914400">
            <a:lnSpc>
              <a:spcPct val="90000"/>
            </a:lnSpc>
            <a:spcBef>
              <a:spcPct val="0"/>
            </a:spcBef>
            <a:spcAft>
              <a:spcPct val="35000"/>
            </a:spcAft>
            <a:buNone/>
          </a:pPr>
          <a:r>
            <a:rPr lang="fr-FR" sz="2900" kern="1200" noProof="0" dirty="0" smtClean="0"/>
            <a:t>Renforcement des accords de groupe </a:t>
          </a:r>
          <a:endParaRPr lang="fr-FR" sz="2900" kern="1200" noProof="0" dirty="0"/>
        </a:p>
      </dsp:txBody>
      <dsp:txXfrm>
        <a:off x="4937" y="0"/>
        <a:ext cx="4749504" cy="1471357"/>
      </dsp:txXfrm>
    </dsp:sp>
    <dsp:sp modelId="{575ED4E3-10E1-44F4-98F2-9E82E73CD01D}">
      <dsp:nvSpPr>
        <dsp:cNvPr id="0" name=""/>
        <dsp:cNvSpPr/>
      </dsp:nvSpPr>
      <dsp:spPr>
        <a:xfrm>
          <a:off x="379141" y="1424928"/>
          <a:ext cx="3843032" cy="1902341"/>
        </a:xfrm>
        <a:prstGeom prst="roundRect">
          <a:avLst>
            <a:gd name="adj" fmla="val 10000"/>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914400">
            <a:lnSpc>
              <a:spcPct val="90000"/>
            </a:lnSpc>
            <a:spcBef>
              <a:spcPct val="0"/>
            </a:spcBef>
            <a:spcAft>
              <a:spcPct val="35000"/>
            </a:spcAft>
            <a:buNone/>
          </a:pPr>
          <a:r>
            <a:rPr lang="fr-FR" sz="1800" b="0" i="0" kern="1200" noProof="0" dirty="0" smtClean="0">
              <a:latin typeface="Century Gothic"/>
              <a:ea typeface="+mn-ea"/>
              <a:cs typeface="+mn-cs"/>
            </a:rPr>
            <a:t>Dispense de respecter la négociation d’entreprise obligatoire </a:t>
          </a:r>
        </a:p>
        <a:p>
          <a:pPr lvl="0" algn="ctr" defTabSz="914400">
            <a:lnSpc>
              <a:spcPct val="90000"/>
            </a:lnSpc>
            <a:spcBef>
              <a:spcPct val="0"/>
            </a:spcBef>
            <a:spcAft>
              <a:spcPct val="35000"/>
            </a:spcAft>
            <a:buNone/>
          </a:pPr>
          <a:r>
            <a:rPr lang="fr-FR" sz="1200" b="0" i="0" kern="1200" noProof="0" dirty="0" smtClean="0">
              <a:latin typeface="Century Gothic"/>
              <a:ea typeface="+mn-ea"/>
              <a:cs typeface="+mn-cs"/>
            </a:rPr>
            <a:t>Conditions : </a:t>
          </a:r>
        </a:p>
        <a:p>
          <a:pPr lvl="0" algn="ctr" defTabSz="914400">
            <a:lnSpc>
              <a:spcPct val="90000"/>
            </a:lnSpc>
            <a:spcBef>
              <a:spcPct val="0"/>
            </a:spcBef>
            <a:spcAft>
              <a:spcPct val="35000"/>
            </a:spcAft>
            <a:buNone/>
          </a:pPr>
          <a:r>
            <a:rPr lang="fr-FR" sz="1200" b="0" i="0" kern="1200" noProof="0" dirty="0" smtClean="0">
              <a:latin typeface="Century Gothic"/>
              <a:ea typeface="+mn-ea"/>
              <a:cs typeface="+mn-cs"/>
            </a:rPr>
            <a:t>- si un accord de méthode conclu au niveau du groupe le prévoit  ainsi que les thèmes</a:t>
          </a:r>
        </a:p>
        <a:p>
          <a:pPr lvl="0" algn="ctr" defTabSz="914400">
            <a:lnSpc>
              <a:spcPct val="90000"/>
            </a:lnSpc>
            <a:spcBef>
              <a:spcPct val="0"/>
            </a:spcBef>
            <a:spcAft>
              <a:spcPct val="35000"/>
            </a:spcAft>
            <a:buNone/>
          </a:pPr>
          <a:r>
            <a:rPr lang="fr-FR" sz="1200" b="0" i="0" kern="1200" noProof="0" dirty="0" smtClean="0">
              <a:latin typeface="Century Gothic"/>
              <a:ea typeface="+mn-ea"/>
              <a:cs typeface="+mn-cs"/>
            </a:rPr>
            <a:t>- un accord est conclu au niveau du groupe </a:t>
          </a:r>
          <a:endParaRPr lang="fr-FR" sz="1200" b="0" i="0" kern="1200" noProof="0" dirty="0">
            <a:latin typeface="Century Gothic"/>
            <a:ea typeface="+mn-ea"/>
            <a:cs typeface="+mn-cs"/>
          </a:endParaRPr>
        </a:p>
      </dsp:txBody>
      <dsp:txXfrm>
        <a:off x="434859" y="1480646"/>
        <a:ext cx="3731596" cy="1790905"/>
      </dsp:txXfrm>
    </dsp:sp>
    <dsp:sp modelId="{FE3E8C9E-4E0C-48C9-B969-45E913CB4CB6}">
      <dsp:nvSpPr>
        <dsp:cNvPr id="0" name=""/>
        <dsp:cNvSpPr/>
      </dsp:nvSpPr>
      <dsp:spPr>
        <a:xfrm>
          <a:off x="466285" y="3498457"/>
          <a:ext cx="3799603" cy="1116764"/>
        </a:xfrm>
        <a:prstGeom prst="roundRect">
          <a:avLst>
            <a:gd name="adj" fmla="val 10000"/>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914400">
            <a:lnSpc>
              <a:spcPct val="90000"/>
            </a:lnSpc>
            <a:spcBef>
              <a:spcPct val="0"/>
            </a:spcBef>
            <a:spcAft>
              <a:spcPct val="35000"/>
            </a:spcAft>
            <a:buNone/>
          </a:pPr>
          <a:r>
            <a:rPr lang="fr-FR" sz="1800" b="0" i="0" kern="1200" noProof="0" dirty="0" smtClean="0">
              <a:latin typeface="Century Gothic"/>
              <a:ea typeface="+mn-ea"/>
              <a:cs typeface="+mn-cs"/>
            </a:rPr>
            <a:t>Conclu comme un accord d’entreprise </a:t>
          </a:r>
        </a:p>
        <a:p>
          <a:pPr lvl="0" algn="ctr" defTabSz="914400">
            <a:lnSpc>
              <a:spcPct val="90000"/>
            </a:lnSpc>
            <a:spcBef>
              <a:spcPct val="0"/>
            </a:spcBef>
            <a:spcAft>
              <a:spcPct val="35000"/>
            </a:spcAft>
            <a:buNone/>
          </a:pPr>
          <a:r>
            <a:rPr lang="fr-FR" sz="1400" b="0" i="0" kern="1200" noProof="0" dirty="0" smtClean="0">
              <a:latin typeface="Century Gothic"/>
              <a:ea typeface="+mn-ea"/>
              <a:cs typeface="+mn-cs"/>
            </a:rPr>
            <a:t>Les % sont appréciés à l’échelle de l’ensemble des entreprises du groupe </a:t>
          </a:r>
          <a:endParaRPr lang="fr-FR" sz="1400" b="0" i="0" kern="1200" noProof="0" dirty="0">
            <a:latin typeface="Century Gothic"/>
            <a:ea typeface="+mn-ea"/>
            <a:cs typeface="+mn-cs"/>
          </a:endParaRPr>
        </a:p>
      </dsp:txBody>
      <dsp:txXfrm>
        <a:off x="498994" y="3531166"/>
        <a:ext cx="3734185" cy="1051346"/>
      </dsp:txXfrm>
    </dsp:sp>
    <dsp:sp modelId="{44C07EA5-DD8A-497D-BC3E-4FB391B329C0}">
      <dsp:nvSpPr>
        <dsp:cNvPr id="0" name=""/>
        <dsp:cNvSpPr/>
      </dsp:nvSpPr>
      <dsp:spPr>
        <a:xfrm>
          <a:off x="5110654" y="0"/>
          <a:ext cx="4749504" cy="4904525"/>
        </a:xfrm>
        <a:prstGeom prst="roundRect">
          <a:avLst>
            <a:gd name="adj" fmla="val 10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914400">
            <a:lnSpc>
              <a:spcPct val="90000"/>
            </a:lnSpc>
            <a:spcBef>
              <a:spcPct val="0"/>
            </a:spcBef>
            <a:spcAft>
              <a:spcPct val="35000"/>
            </a:spcAft>
            <a:buNone/>
          </a:pPr>
          <a:r>
            <a:rPr lang="fr-FR" sz="3300" b="0" i="0" kern="1200" noProof="1" smtClean="0">
              <a:latin typeface="+mn-lt"/>
              <a:ea typeface="+mn-ea"/>
              <a:cs typeface="+mn-cs"/>
            </a:rPr>
            <a:t>Création des accords interentreprises</a:t>
          </a:r>
          <a:endParaRPr lang="fr-FR" sz="3300" b="0" i="0" kern="1200" noProof="1">
            <a:latin typeface="+mn-lt"/>
            <a:ea typeface="+mn-ea"/>
            <a:cs typeface="+mn-cs"/>
          </a:endParaRPr>
        </a:p>
      </dsp:txBody>
      <dsp:txXfrm>
        <a:off x="5110654" y="0"/>
        <a:ext cx="4749504" cy="1471357"/>
      </dsp:txXfrm>
    </dsp:sp>
    <dsp:sp modelId="{194BEDD1-D18B-469C-A681-6F2CD0649826}">
      <dsp:nvSpPr>
        <dsp:cNvPr id="0" name=""/>
        <dsp:cNvSpPr/>
      </dsp:nvSpPr>
      <dsp:spPr>
        <a:xfrm>
          <a:off x="5506573" y="1430024"/>
          <a:ext cx="3799603" cy="963542"/>
        </a:xfrm>
        <a:prstGeom prst="roundRect">
          <a:avLst>
            <a:gd name="adj" fmla="val 10000"/>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914400">
            <a:lnSpc>
              <a:spcPct val="90000"/>
            </a:lnSpc>
            <a:spcBef>
              <a:spcPct val="0"/>
            </a:spcBef>
            <a:spcAft>
              <a:spcPct val="35000"/>
            </a:spcAft>
            <a:buNone/>
          </a:pPr>
          <a:r>
            <a:rPr lang="fr-FR" sz="1900" b="0" i="0" kern="1200" noProof="0" dirty="0" smtClean="0">
              <a:latin typeface="Century Gothic"/>
              <a:ea typeface="+mn-ea"/>
              <a:cs typeface="+mn-cs"/>
            </a:rPr>
            <a:t>Négociation au niveau de plusieurs entreprises sans lien entre elles particuliers</a:t>
          </a:r>
          <a:endParaRPr lang="fr-FR" sz="1900" b="0" i="0" kern="1200" noProof="0" dirty="0">
            <a:latin typeface="Century Gothic"/>
            <a:ea typeface="+mn-ea"/>
            <a:cs typeface="+mn-cs"/>
          </a:endParaRPr>
        </a:p>
      </dsp:txBody>
      <dsp:txXfrm>
        <a:off x="5534794" y="1458245"/>
        <a:ext cx="3743161" cy="907100"/>
      </dsp:txXfrm>
    </dsp:sp>
    <dsp:sp modelId="{E864E8C5-2AF8-4B2A-8FB7-8D60286472A2}">
      <dsp:nvSpPr>
        <dsp:cNvPr id="0" name=""/>
        <dsp:cNvSpPr/>
      </dsp:nvSpPr>
      <dsp:spPr>
        <a:xfrm>
          <a:off x="5505965" y="2583556"/>
          <a:ext cx="3799603" cy="963542"/>
        </a:xfrm>
        <a:prstGeom prst="roundRect">
          <a:avLst>
            <a:gd name="adj" fmla="val 10000"/>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914400">
            <a:lnSpc>
              <a:spcPct val="90000"/>
            </a:lnSpc>
            <a:spcBef>
              <a:spcPct val="0"/>
            </a:spcBef>
            <a:spcAft>
              <a:spcPct val="35000"/>
            </a:spcAft>
            <a:buNone/>
          </a:pPr>
          <a:r>
            <a:rPr lang="fr-FR" sz="1900" b="0" i="0" kern="1200" noProof="1" smtClean="0">
              <a:latin typeface="Century Gothic"/>
              <a:ea typeface="+mn-ea"/>
              <a:cs typeface="+mn-cs"/>
            </a:rPr>
            <a:t>Conclu comme un accord d’entreprise</a:t>
          </a:r>
          <a:endParaRPr lang="fr-FR" sz="1900" b="0" i="0" kern="1200" noProof="1">
            <a:latin typeface="Century Gothic"/>
            <a:ea typeface="+mn-ea"/>
            <a:cs typeface="+mn-cs"/>
          </a:endParaRPr>
        </a:p>
      </dsp:txBody>
      <dsp:txXfrm>
        <a:off x="5534186" y="2611777"/>
        <a:ext cx="3743161" cy="907100"/>
      </dsp:txXfrm>
    </dsp:sp>
    <dsp:sp modelId="{69107494-536D-4B5D-80BE-12CD38E58ACA}">
      <dsp:nvSpPr>
        <dsp:cNvPr id="0" name=""/>
        <dsp:cNvSpPr/>
      </dsp:nvSpPr>
      <dsp:spPr>
        <a:xfrm>
          <a:off x="5585604" y="3695336"/>
          <a:ext cx="3799603" cy="963542"/>
        </a:xfrm>
        <a:prstGeom prst="roundRect">
          <a:avLst>
            <a:gd name="adj" fmla="val 10000"/>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914400">
            <a:lnSpc>
              <a:spcPct val="90000"/>
            </a:lnSpc>
            <a:spcBef>
              <a:spcPct val="0"/>
            </a:spcBef>
            <a:spcAft>
              <a:spcPct val="35000"/>
            </a:spcAft>
            <a:buNone/>
          </a:pPr>
          <a:r>
            <a:rPr lang="fr-FR" sz="1800" kern="1200" noProof="0" dirty="0" smtClean="0"/>
            <a:t>Ne prévoit pas la dispense de l’obligation de négocier </a:t>
          </a:r>
          <a:endParaRPr lang="fr-FR" sz="1800" kern="1200" noProof="0" dirty="0"/>
        </a:p>
      </dsp:txBody>
      <dsp:txXfrm>
        <a:off x="5613825" y="3723557"/>
        <a:ext cx="3743161" cy="907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rtl="0">
              <a:defRPr sz="1200"/>
            </a:lvl1pPr>
          </a:lstStyle>
          <a:p>
            <a:pPr rtl="0"/>
            <a:endParaRPr lang="fr-FR" dirty="0">
              <a:solidFill>
                <a:schemeClr val="tx2"/>
              </a:solidFill>
            </a:endParaRPr>
          </a:p>
        </p:txBody>
      </p:sp>
      <p:sp>
        <p:nvSpPr>
          <p:cNvPr id="3" name="Espace réservé de la date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l" rtl="0">
              <a:defRPr sz="1200"/>
            </a:lvl1pPr>
          </a:lstStyle>
          <a:p>
            <a:pPr algn="r" rtl="0"/>
            <a:fld id="{E688FA03-17C3-4384-A8CA-C7B5B2C3661B}" type="datetime1">
              <a:rPr lang="fr-FR" smtClean="0">
                <a:solidFill>
                  <a:schemeClr val="tx2"/>
                </a:solidFill>
              </a:rPr>
              <a:t>20/06/2019</a:t>
            </a:fld>
            <a:endParaRPr lang="fr-FR" dirty="0">
              <a:solidFill>
                <a:schemeClr val="tx2"/>
              </a:solidFill>
            </a:endParaRP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rtl="0">
              <a:defRPr sz="1200"/>
            </a:lvl1pPr>
          </a:lstStyle>
          <a:p>
            <a:pPr rtl="0"/>
            <a:endParaRPr lang="fr-FR" dirty="0">
              <a:solidFill>
                <a:schemeClr val="tx2"/>
              </a:solidFill>
            </a:endParaRPr>
          </a:p>
        </p:txBody>
      </p:sp>
      <p:sp>
        <p:nvSpPr>
          <p:cNvPr id="5" name="Espace réservé du numéro de diapositive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l" rtl="0">
              <a:defRPr sz="1200"/>
            </a:lvl1pPr>
          </a:lstStyle>
          <a:p>
            <a:pPr algn="r" rtl="0"/>
            <a:fld id="{CFD77566-CD65-4859-9FA1-43956DC85B8C}" type="slidenum">
              <a:rPr lang="fr-FR" smtClean="0">
                <a:solidFill>
                  <a:schemeClr val="tx2"/>
                </a:solidFill>
              </a:rPr>
              <a:pPr algn="r" rtl="0"/>
              <a:t>‹N°›</a:t>
            </a:fld>
            <a:endParaRPr lang="fr-F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rtl="0">
              <a:defRPr sz="1200">
                <a:solidFill>
                  <a:schemeClr val="tx2"/>
                </a:solidFill>
              </a:defRPr>
            </a:lvl1pPr>
          </a:lstStyle>
          <a:p>
            <a:pPr rtl="0"/>
            <a:endParaRPr lang="fr-FR" noProof="0" dirty="0"/>
          </a:p>
        </p:txBody>
      </p:sp>
      <p:sp>
        <p:nvSpPr>
          <p:cNvPr id="3" name="Espace réservé de la date 2"/>
          <p:cNvSpPr>
            <a:spLocks noGrp="1"/>
          </p:cNvSpPr>
          <p:nvPr>
            <p:ph type="dt" idx="1"/>
          </p:nvPr>
        </p:nvSpPr>
        <p:spPr>
          <a:xfrm>
            <a:off x="3850444" y="0"/>
            <a:ext cx="2945659" cy="496332"/>
          </a:xfrm>
          <a:prstGeom prst="rect">
            <a:avLst/>
          </a:prstGeom>
        </p:spPr>
        <p:txBody>
          <a:bodyPr vert="horz" lIns="91440" tIns="45720" rIns="91440" bIns="45720" rtlCol="0"/>
          <a:lstStyle>
            <a:lvl1pPr algn="r" rtl="0">
              <a:defRPr sz="1200">
                <a:solidFill>
                  <a:schemeClr val="tx2"/>
                </a:solidFill>
              </a:defRPr>
            </a:lvl1pPr>
          </a:lstStyle>
          <a:p>
            <a:fld id="{0278E6AB-A867-4373-B52A-2119E5F3C74C}" type="datetime1">
              <a:rPr lang="fr-FR" smtClean="0"/>
              <a:pPr/>
              <a:t>20/06/2019</a:t>
            </a:fld>
            <a:endParaRPr lang="fr-FR" dirty="0"/>
          </a:p>
        </p:txBody>
      </p:sp>
      <p:sp>
        <p:nvSpPr>
          <p:cNvPr id="4" name="Espace réservé de l’image des diapositives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rtl="0">
              <a:defRPr sz="1200">
                <a:solidFill>
                  <a:schemeClr val="tx2"/>
                </a:solidFill>
              </a:defRPr>
            </a:lvl1pPr>
          </a:lstStyle>
          <a:p>
            <a:pPr rtl="0"/>
            <a:endParaRPr lang="fr-FR" noProof="0" dirty="0"/>
          </a:p>
        </p:txBody>
      </p:sp>
      <p:sp>
        <p:nvSpPr>
          <p:cNvPr id="7" name="Espace réservé du numéro de diapositive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fr-FR" smtClean="0"/>
              <a:pPr/>
              <a:t>‹N°›</a:t>
            </a:fld>
            <a:endParaRPr lang="fr-F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1</a:t>
            </a:fld>
            <a:endParaRPr lang="fr-FR" dirty="0"/>
          </a:p>
        </p:txBody>
      </p:sp>
    </p:spTree>
    <p:extLst>
      <p:ext uri="{BB962C8B-B14F-4D97-AF65-F5344CB8AC3E}">
        <p14:creationId xmlns:p14="http://schemas.microsoft.com/office/powerpoint/2010/main" val="1622687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10</a:t>
            </a:fld>
            <a:endParaRPr lang="fr-FR" dirty="0"/>
          </a:p>
        </p:txBody>
      </p:sp>
    </p:spTree>
    <p:extLst>
      <p:ext uri="{BB962C8B-B14F-4D97-AF65-F5344CB8AC3E}">
        <p14:creationId xmlns:p14="http://schemas.microsoft.com/office/powerpoint/2010/main" val="4099410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11</a:t>
            </a:fld>
            <a:endParaRPr lang="fr-FR" dirty="0"/>
          </a:p>
        </p:txBody>
      </p:sp>
    </p:spTree>
    <p:extLst>
      <p:ext uri="{BB962C8B-B14F-4D97-AF65-F5344CB8AC3E}">
        <p14:creationId xmlns:p14="http://schemas.microsoft.com/office/powerpoint/2010/main" val="626452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12</a:t>
            </a:fld>
            <a:endParaRPr lang="fr-FR" dirty="0"/>
          </a:p>
        </p:txBody>
      </p:sp>
    </p:spTree>
    <p:extLst>
      <p:ext uri="{BB962C8B-B14F-4D97-AF65-F5344CB8AC3E}">
        <p14:creationId xmlns:p14="http://schemas.microsoft.com/office/powerpoint/2010/main" val="1516576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13</a:t>
            </a:fld>
            <a:endParaRPr lang="fr-FR" dirty="0"/>
          </a:p>
        </p:txBody>
      </p:sp>
    </p:spTree>
    <p:extLst>
      <p:ext uri="{BB962C8B-B14F-4D97-AF65-F5344CB8AC3E}">
        <p14:creationId xmlns:p14="http://schemas.microsoft.com/office/powerpoint/2010/main" val="2135384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14</a:t>
            </a:fld>
            <a:endParaRPr lang="fr-FR" dirty="0"/>
          </a:p>
        </p:txBody>
      </p:sp>
    </p:spTree>
    <p:extLst>
      <p:ext uri="{BB962C8B-B14F-4D97-AF65-F5344CB8AC3E}">
        <p14:creationId xmlns:p14="http://schemas.microsoft.com/office/powerpoint/2010/main" val="159056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15</a:t>
            </a:fld>
            <a:endParaRPr lang="fr-FR" dirty="0"/>
          </a:p>
        </p:txBody>
      </p:sp>
    </p:spTree>
    <p:extLst>
      <p:ext uri="{BB962C8B-B14F-4D97-AF65-F5344CB8AC3E}">
        <p14:creationId xmlns:p14="http://schemas.microsoft.com/office/powerpoint/2010/main" val="495011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lang="fr-FR" sz="11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16</a:t>
            </a:fld>
            <a:endParaRPr lang="fr-FR" dirty="0"/>
          </a:p>
        </p:txBody>
      </p:sp>
    </p:spTree>
    <p:extLst>
      <p:ext uri="{BB962C8B-B14F-4D97-AF65-F5344CB8AC3E}">
        <p14:creationId xmlns:p14="http://schemas.microsoft.com/office/powerpoint/2010/main" val="1162230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17</a:t>
            </a:fld>
            <a:endParaRPr lang="fr-FR" dirty="0"/>
          </a:p>
        </p:txBody>
      </p:sp>
    </p:spTree>
    <p:extLst>
      <p:ext uri="{BB962C8B-B14F-4D97-AF65-F5344CB8AC3E}">
        <p14:creationId xmlns:p14="http://schemas.microsoft.com/office/powerpoint/2010/main" val="925174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18</a:t>
            </a:fld>
            <a:endParaRPr lang="fr-FR" dirty="0"/>
          </a:p>
        </p:txBody>
      </p:sp>
    </p:spTree>
    <p:extLst>
      <p:ext uri="{BB962C8B-B14F-4D97-AF65-F5344CB8AC3E}">
        <p14:creationId xmlns:p14="http://schemas.microsoft.com/office/powerpoint/2010/main" val="3522146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19</a:t>
            </a:fld>
            <a:endParaRPr lang="fr-FR" dirty="0"/>
          </a:p>
        </p:txBody>
      </p:sp>
    </p:spTree>
    <p:extLst>
      <p:ext uri="{BB962C8B-B14F-4D97-AF65-F5344CB8AC3E}">
        <p14:creationId xmlns:p14="http://schemas.microsoft.com/office/powerpoint/2010/main" val="120285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2</a:t>
            </a:fld>
            <a:endParaRPr lang="fr-FR" dirty="0"/>
          </a:p>
        </p:txBody>
      </p:sp>
    </p:spTree>
    <p:extLst>
      <p:ext uri="{BB962C8B-B14F-4D97-AF65-F5344CB8AC3E}">
        <p14:creationId xmlns:p14="http://schemas.microsoft.com/office/powerpoint/2010/main" val="62017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20</a:t>
            </a:fld>
            <a:endParaRPr lang="fr-FR" dirty="0"/>
          </a:p>
        </p:txBody>
      </p:sp>
    </p:spTree>
    <p:extLst>
      <p:ext uri="{BB962C8B-B14F-4D97-AF65-F5344CB8AC3E}">
        <p14:creationId xmlns:p14="http://schemas.microsoft.com/office/powerpoint/2010/main" val="120054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21</a:t>
            </a:fld>
            <a:endParaRPr lang="fr-FR" dirty="0"/>
          </a:p>
        </p:txBody>
      </p:sp>
    </p:spTree>
    <p:extLst>
      <p:ext uri="{BB962C8B-B14F-4D97-AF65-F5344CB8AC3E}">
        <p14:creationId xmlns:p14="http://schemas.microsoft.com/office/powerpoint/2010/main" val="2555499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22</a:t>
            </a:fld>
            <a:endParaRPr lang="fr-FR" dirty="0"/>
          </a:p>
        </p:txBody>
      </p:sp>
    </p:spTree>
    <p:extLst>
      <p:ext uri="{BB962C8B-B14F-4D97-AF65-F5344CB8AC3E}">
        <p14:creationId xmlns:p14="http://schemas.microsoft.com/office/powerpoint/2010/main" val="2835277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23</a:t>
            </a:fld>
            <a:endParaRPr lang="fr-FR" dirty="0"/>
          </a:p>
        </p:txBody>
      </p:sp>
    </p:spTree>
    <p:extLst>
      <p:ext uri="{BB962C8B-B14F-4D97-AF65-F5344CB8AC3E}">
        <p14:creationId xmlns:p14="http://schemas.microsoft.com/office/powerpoint/2010/main" val="3931803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24</a:t>
            </a:fld>
            <a:endParaRPr lang="fr-FR" dirty="0"/>
          </a:p>
        </p:txBody>
      </p:sp>
    </p:spTree>
    <p:extLst>
      <p:ext uri="{BB962C8B-B14F-4D97-AF65-F5344CB8AC3E}">
        <p14:creationId xmlns:p14="http://schemas.microsoft.com/office/powerpoint/2010/main" val="3437308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kern="1200" dirty="0" smtClean="0">
              <a:solidFill>
                <a:schemeClr val="tx2"/>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25</a:t>
            </a:fld>
            <a:endParaRPr lang="fr-FR" dirty="0"/>
          </a:p>
        </p:txBody>
      </p:sp>
    </p:spTree>
    <p:extLst>
      <p:ext uri="{BB962C8B-B14F-4D97-AF65-F5344CB8AC3E}">
        <p14:creationId xmlns:p14="http://schemas.microsoft.com/office/powerpoint/2010/main" val="2629733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26</a:t>
            </a:fld>
            <a:endParaRPr lang="fr-FR" dirty="0"/>
          </a:p>
        </p:txBody>
      </p:sp>
    </p:spTree>
    <p:extLst>
      <p:ext uri="{BB962C8B-B14F-4D97-AF65-F5344CB8AC3E}">
        <p14:creationId xmlns:p14="http://schemas.microsoft.com/office/powerpoint/2010/main" val="2410725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27</a:t>
            </a:fld>
            <a:endParaRPr lang="fr-FR" dirty="0"/>
          </a:p>
        </p:txBody>
      </p:sp>
    </p:spTree>
    <p:extLst>
      <p:ext uri="{BB962C8B-B14F-4D97-AF65-F5344CB8AC3E}">
        <p14:creationId xmlns:p14="http://schemas.microsoft.com/office/powerpoint/2010/main" val="1276142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28</a:t>
            </a:fld>
            <a:endParaRPr lang="fr-FR" dirty="0"/>
          </a:p>
        </p:txBody>
      </p:sp>
    </p:spTree>
    <p:extLst>
      <p:ext uri="{BB962C8B-B14F-4D97-AF65-F5344CB8AC3E}">
        <p14:creationId xmlns:p14="http://schemas.microsoft.com/office/powerpoint/2010/main" val="2743044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29</a:t>
            </a:fld>
            <a:endParaRPr lang="fr-FR" dirty="0"/>
          </a:p>
        </p:txBody>
      </p:sp>
    </p:spTree>
    <p:extLst>
      <p:ext uri="{BB962C8B-B14F-4D97-AF65-F5344CB8AC3E}">
        <p14:creationId xmlns:p14="http://schemas.microsoft.com/office/powerpoint/2010/main" val="4189461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3</a:t>
            </a:fld>
            <a:endParaRPr lang="fr-FR" dirty="0"/>
          </a:p>
        </p:txBody>
      </p:sp>
    </p:spTree>
    <p:extLst>
      <p:ext uri="{BB962C8B-B14F-4D97-AF65-F5344CB8AC3E}">
        <p14:creationId xmlns:p14="http://schemas.microsoft.com/office/powerpoint/2010/main" val="759193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30</a:t>
            </a:fld>
            <a:endParaRPr lang="fr-FR" dirty="0"/>
          </a:p>
        </p:txBody>
      </p:sp>
    </p:spTree>
    <p:extLst>
      <p:ext uri="{BB962C8B-B14F-4D97-AF65-F5344CB8AC3E}">
        <p14:creationId xmlns:p14="http://schemas.microsoft.com/office/powerpoint/2010/main" val="836688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31</a:t>
            </a:fld>
            <a:endParaRPr lang="fr-FR" dirty="0"/>
          </a:p>
        </p:txBody>
      </p:sp>
    </p:spTree>
    <p:extLst>
      <p:ext uri="{BB962C8B-B14F-4D97-AF65-F5344CB8AC3E}">
        <p14:creationId xmlns:p14="http://schemas.microsoft.com/office/powerpoint/2010/main" val="2969698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32</a:t>
            </a:fld>
            <a:endParaRPr lang="fr-FR" dirty="0"/>
          </a:p>
        </p:txBody>
      </p:sp>
    </p:spTree>
    <p:extLst>
      <p:ext uri="{BB962C8B-B14F-4D97-AF65-F5344CB8AC3E}">
        <p14:creationId xmlns:p14="http://schemas.microsoft.com/office/powerpoint/2010/main" val="532462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33</a:t>
            </a:fld>
            <a:endParaRPr lang="fr-FR" dirty="0"/>
          </a:p>
        </p:txBody>
      </p:sp>
    </p:spTree>
    <p:extLst>
      <p:ext uri="{BB962C8B-B14F-4D97-AF65-F5344CB8AC3E}">
        <p14:creationId xmlns:p14="http://schemas.microsoft.com/office/powerpoint/2010/main" val="304519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a:ln/>
        </p:spPr>
      </p:sp>
      <p:sp>
        <p:nvSpPr>
          <p:cNvPr id="16387" name="Espace réservé des commentaires 2"/>
          <p:cNvSpPr>
            <a:spLocks noGrp="1"/>
          </p:cNvSpPr>
          <p:nvPr>
            <p:ph type="body" idx="1"/>
          </p:nvPr>
        </p:nvSpPr>
        <p:spPr>
          <a:noFill/>
        </p:spPr>
        <p:txBody>
          <a:bodyPr/>
          <a:lstStyle/>
          <a:p>
            <a:endParaRPr lang="fr-FR" sz="1100" dirty="0" smtClean="0"/>
          </a:p>
        </p:txBody>
      </p:sp>
      <p:sp>
        <p:nvSpPr>
          <p:cNvPr id="16388" name="Espace réservé du numéro de diapositive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22484E4-B003-4425-B5E5-FDAF5161FFD8}" type="slidenum">
              <a:rPr lang="fr-FR" sz="1200" smtClean="0"/>
              <a:pPr/>
              <a:t>34</a:t>
            </a:fld>
            <a:endParaRPr lang="fr-FR" sz="1200" smtClean="0"/>
          </a:p>
        </p:txBody>
      </p:sp>
    </p:spTree>
    <p:extLst>
      <p:ext uri="{BB962C8B-B14F-4D97-AF65-F5344CB8AC3E}">
        <p14:creationId xmlns:p14="http://schemas.microsoft.com/office/powerpoint/2010/main" val="1917640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35</a:t>
            </a:fld>
            <a:endParaRPr lang="fr-FR" dirty="0"/>
          </a:p>
        </p:txBody>
      </p:sp>
    </p:spTree>
    <p:extLst>
      <p:ext uri="{BB962C8B-B14F-4D97-AF65-F5344CB8AC3E}">
        <p14:creationId xmlns:p14="http://schemas.microsoft.com/office/powerpoint/2010/main" val="3230694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4</a:t>
            </a:fld>
            <a:endParaRPr lang="fr-FR" dirty="0"/>
          </a:p>
        </p:txBody>
      </p:sp>
    </p:spTree>
    <p:extLst>
      <p:ext uri="{BB962C8B-B14F-4D97-AF65-F5344CB8AC3E}">
        <p14:creationId xmlns:p14="http://schemas.microsoft.com/office/powerpoint/2010/main" val="2199890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5</a:t>
            </a:fld>
            <a:endParaRPr lang="fr-FR" dirty="0"/>
          </a:p>
        </p:txBody>
      </p:sp>
    </p:spTree>
    <p:extLst>
      <p:ext uri="{BB962C8B-B14F-4D97-AF65-F5344CB8AC3E}">
        <p14:creationId xmlns:p14="http://schemas.microsoft.com/office/powerpoint/2010/main" val="1441570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kern="1200" dirty="0" smtClean="0">
              <a:solidFill>
                <a:schemeClr val="tx2"/>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6</a:t>
            </a:fld>
            <a:endParaRPr lang="fr-FR" dirty="0"/>
          </a:p>
        </p:txBody>
      </p:sp>
    </p:spTree>
    <p:extLst>
      <p:ext uri="{BB962C8B-B14F-4D97-AF65-F5344CB8AC3E}">
        <p14:creationId xmlns:p14="http://schemas.microsoft.com/office/powerpoint/2010/main" val="3799294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7</a:t>
            </a:fld>
            <a:endParaRPr lang="fr-FR" dirty="0"/>
          </a:p>
        </p:txBody>
      </p:sp>
    </p:spTree>
    <p:extLst>
      <p:ext uri="{BB962C8B-B14F-4D97-AF65-F5344CB8AC3E}">
        <p14:creationId xmlns:p14="http://schemas.microsoft.com/office/powerpoint/2010/main" val="4263420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8</a:t>
            </a:fld>
            <a:endParaRPr lang="fr-FR" dirty="0"/>
          </a:p>
        </p:txBody>
      </p:sp>
    </p:spTree>
    <p:extLst>
      <p:ext uri="{BB962C8B-B14F-4D97-AF65-F5344CB8AC3E}">
        <p14:creationId xmlns:p14="http://schemas.microsoft.com/office/powerpoint/2010/main" val="2460463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8796F01-7154-41E0-B48B-A6921757531A}" type="slidenum">
              <a:rPr lang="fr-FR" smtClean="0"/>
              <a:pPr/>
              <a:t>9</a:t>
            </a:fld>
            <a:endParaRPr lang="fr-FR" dirty="0"/>
          </a:p>
        </p:txBody>
      </p:sp>
    </p:spTree>
    <p:extLst>
      <p:ext uri="{BB962C8B-B14F-4D97-AF65-F5344CB8AC3E}">
        <p14:creationId xmlns:p14="http://schemas.microsoft.com/office/powerpoint/2010/main" val="1173906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fr-FR" noProof="0" smtClean="0"/>
              <a:t>Modifiez le style du titre</a:t>
            </a:r>
            <a:endParaRPr lang="fr-FR" noProof="0" dirty="0"/>
          </a:p>
        </p:txBody>
      </p:sp>
      <p:sp>
        <p:nvSpPr>
          <p:cNvPr id="3" name="Sous-titre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fr-FR" noProof="0" smtClean="0"/>
              <a:t>Modifiez le style des sous-titres du masque</a:t>
            </a:r>
            <a:endParaRPr lang="fr-F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71DDD092-9522-49C1-A793-2DA623162EAE}" type="datetime1">
              <a:rPr lang="fr-FR" smtClean="0"/>
              <a:t>20/06/2019</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591C5AD9-787D-40FA-8A4D-16A055B9AF81}" type="slidenum">
              <a:rPr lang="fr-FR" noProof="0" smtClean="0"/>
              <a:t>‹N°›</a:t>
            </a:fld>
            <a:endParaRPr lang="fr-F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852633" y="274638"/>
            <a:ext cx="1422030" cy="5897561"/>
          </a:xfrm>
        </p:spPr>
        <p:txBody>
          <a:bodyPr vert="eaVert" rtlCol="0"/>
          <a:lstStyle/>
          <a:p>
            <a:pPr rtl="0"/>
            <a:r>
              <a:rPr lang="fr-FR" noProof="0" smtClean="0"/>
              <a:t>Modifiez le style du titre</a:t>
            </a:r>
            <a:endParaRPr lang="fr-FR" noProof="0" dirty="0"/>
          </a:p>
        </p:txBody>
      </p:sp>
      <p:sp>
        <p:nvSpPr>
          <p:cNvPr id="3" name="Espace réservé du texte vertical 2"/>
          <p:cNvSpPr>
            <a:spLocks noGrp="1"/>
          </p:cNvSpPr>
          <p:nvPr>
            <p:ph type="body" orient="vert" idx="1"/>
          </p:nvPr>
        </p:nvSpPr>
        <p:spPr>
          <a:xfrm>
            <a:off x="1117309" y="274638"/>
            <a:ext cx="8532178" cy="5897561"/>
          </a:xfrm>
        </p:spPr>
        <p:txBody>
          <a:bodyPr vert="eaVert"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1709F22C-6EB6-4440-BF54-DB74CFF6DFE9}" type="datetime1">
              <a:rPr lang="fr-FR" smtClean="0"/>
              <a:t>20/06/2019</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591C5AD9-787D-40FA-8A4D-16A055B9AF81}" type="slidenum">
              <a:rPr lang="fr-FR" noProof="0" smtClean="0"/>
              <a:t>‹N°›</a:t>
            </a:fld>
            <a:endParaRPr lang="fr-F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contenu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ABF3420D-DEAB-4574-BA62-B313BB2751EE}" type="datetime1">
              <a:rPr lang="fr-FR" smtClean="0"/>
              <a:t>20/06/2019</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DA60BA0E-20D0-4E7C-B286-26C960A6788F}" type="slidenum">
              <a:rPr lang="fr-FR" noProof="0" smtClean="0"/>
              <a:t>‹N°›</a:t>
            </a:fld>
            <a:endParaRPr lang="fr-F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fr-FR" noProof="0" smtClean="0"/>
              <a:t>Modifiez le style du titre</a:t>
            </a:r>
            <a:endParaRPr lang="fr-FR" noProof="0" dirty="0"/>
          </a:p>
        </p:txBody>
      </p:sp>
      <p:sp>
        <p:nvSpPr>
          <p:cNvPr id="3" name="Espace réservé du texte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fr-FR" noProof="0" smtClean="0"/>
              <a:t>Modifiez les styles du texte du masque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contenu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contenu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e la date 4"/>
          <p:cNvSpPr>
            <a:spLocks noGrp="1"/>
          </p:cNvSpPr>
          <p:nvPr>
            <p:ph type="dt" sz="half" idx="10"/>
          </p:nvPr>
        </p:nvSpPr>
        <p:spPr/>
        <p:txBody>
          <a:bodyPr rtlCol="0"/>
          <a:lstStyle>
            <a:lvl1pPr>
              <a:defRPr/>
            </a:lvl1pPr>
          </a:lstStyle>
          <a:p>
            <a:fld id="{CD3CC8BE-39EF-4111-BB0E-4DFAED05C2C6}" type="datetime1">
              <a:rPr lang="fr-FR" smtClean="0"/>
              <a:t>20/06/2019</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lgn="l" rtl="0">
              <a:defRPr/>
            </a:lvl1pPr>
          </a:lstStyle>
          <a:p>
            <a:pPr rtl="0"/>
            <a:r>
              <a:rPr lang="fr-FR" noProof="0" smtClean="0"/>
              <a:t>Modifiez le style du titre</a:t>
            </a:r>
            <a:endParaRPr lang="fr-FR" noProof="0" dirty="0"/>
          </a:p>
        </p:txBody>
      </p:sp>
      <p:sp>
        <p:nvSpPr>
          <p:cNvPr id="3" name="Espace réservé du texte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fr-FR" noProof="0" smtClean="0"/>
              <a:t>Modifiez les styles du texte du masque</a:t>
            </a:r>
          </a:p>
        </p:txBody>
      </p:sp>
      <p:sp>
        <p:nvSpPr>
          <p:cNvPr id="4" name="Espace réservé du contenu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texte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fr-FR" noProof="0" smtClean="0"/>
              <a:t>Modifiez les styles du texte du masque</a:t>
            </a:r>
          </a:p>
        </p:txBody>
      </p:sp>
      <p:sp>
        <p:nvSpPr>
          <p:cNvPr id="6" name="Espace réservé du contenu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7" name="Espace réservé de la date 6"/>
          <p:cNvSpPr>
            <a:spLocks noGrp="1"/>
          </p:cNvSpPr>
          <p:nvPr>
            <p:ph type="dt" sz="half" idx="10"/>
          </p:nvPr>
        </p:nvSpPr>
        <p:spPr/>
        <p:txBody>
          <a:bodyPr rtlCol="0"/>
          <a:lstStyle>
            <a:lvl1pPr>
              <a:defRPr/>
            </a:lvl1pPr>
          </a:lstStyle>
          <a:p>
            <a:fld id="{1E3E2867-45A4-4CBD-81FF-4A0FDACCC39F}" type="datetime1">
              <a:rPr lang="fr-FR" smtClean="0"/>
              <a:t>20/06/2019</a:t>
            </a:fld>
            <a:endParaRPr lang="fr-FR" dirty="0"/>
          </a:p>
        </p:txBody>
      </p:sp>
      <p:sp>
        <p:nvSpPr>
          <p:cNvPr id="8" name="Espace réservé du pied de page 7"/>
          <p:cNvSpPr>
            <a:spLocks noGrp="1"/>
          </p:cNvSpPr>
          <p:nvPr>
            <p:ph type="ftr" sz="quarter" idx="11"/>
          </p:nvPr>
        </p:nvSpPr>
        <p:spPr/>
        <p:txBody>
          <a:bodyPr rtlCol="0"/>
          <a:lstStyle/>
          <a:p>
            <a:pPr rtl="0"/>
            <a:endParaRPr lang="fr-FR" noProof="0" dirty="0"/>
          </a:p>
        </p:txBody>
      </p:sp>
      <p:sp>
        <p:nvSpPr>
          <p:cNvPr id="9" name="Espace réservé du numéro de diapositive 8"/>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e la date 2"/>
          <p:cNvSpPr>
            <a:spLocks noGrp="1"/>
          </p:cNvSpPr>
          <p:nvPr>
            <p:ph type="dt" sz="half" idx="10"/>
          </p:nvPr>
        </p:nvSpPr>
        <p:spPr/>
        <p:txBody>
          <a:bodyPr rtlCol="0"/>
          <a:lstStyle>
            <a:lvl1pPr>
              <a:defRPr/>
            </a:lvl1pPr>
          </a:lstStyle>
          <a:p>
            <a:fld id="{88156431-5DDA-4656-A3C2-5A70378BB447}" type="datetime1">
              <a:rPr lang="fr-FR" smtClean="0"/>
              <a:t>20/06/2019</a:t>
            </a:fld>
            <a:endParaRPr lang="fr-FR" dirty="0"/>
          </a:p>
        </p:txBody>
      </p:sp>
      <p:sp>
        <p:nvSpPr>
          <p:cNvPr id="4" name="Espace réservé du pied de page 3"/>
          <p:cNvSpPr>
            <a:spLocks noGrp="1"/>
          </p:cNvSpPr>
          <p:nvPr>
            <p:ph type="ftr" sz="quarter" idx="11"/>
          </p:nvPr>
        </p:nvSpPr>
        <p:spPr/>
        <p:txBody>
          <a:bodyPr rtlCol="0"/>
          <a:lstStyle/>
          <a:p>
            <a:pPr rtl="0"/>
            <a:endParaRPr lang="fr-FR" noProof="0" dirty="0"/>
          </a:p>
        </p:txBody>
      </p:sp>
      <p:sp>
        <p:nvSpPr>
          <p:cNvPr id="5" name="Espace réservé du numéro de diapositive 4"/>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lvl1pPr>
          </a:lstStyle>
          <a:p>
            <a:fld id="{C98DF9A0-E9B7-4328-9997-3796B31A5723}" type="datetime1">
              <a:rPr lang="fr-FR" smtClean="0"/>
              <a:t>20/06/2019</a:t>
            </a:fld>
            <a:endParaRPr lang="fr-FR" dirty="0"/>
          </a:p>
        </p:txBody>
      </p:sp>
      <p:sp>
        <p:nvSpPr>
          <p:cNvPr id="3" name="Espace réservé du pied de page 2"/>
          <p:cNvSpPr>
            <a:spLocks noGrp="1"/>
          </p:cNvSpPr>
          <p:nvPr>
            <p:ph type="ftr" sz="quarter" idx="11"/>
          </p:nvPr>
        </p:nvSpPr>
        <p:spPr/>
        <p:txBody>
          <a:bodyPr rtlCol="0"/>
          <a:lstStyle/>
          <a:p>
            <a:pPr rtl="0"/>
            <a:endParaRPr lang="fr-FR" noProof="0" dirty="0"/>
          </a:p>
        </p:txBody>
      </p:sp>
      <p:sp>
        <p:nvSpPr>
          <p:cNvPr id="4" name="Espace réservé du numéro de diapositive 3"/>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dirty="0"/>
          </a:p>
        </p:txBody>
      </p:sp>
      <p:sp>
        <p:nvSpPr>
          <p:cNvPr id="2" name="Titre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fr-FR" noProof="0" smtClean="0"/>
              <a:t>Modifiez le style du titre</a:t>
            </a:r>
            <a:endParaRPr lang="fr-FR" noProof="0" dirty="0"/>
          </a:p>
        </p:txBody>
      </p:sp>
      <p:sp>
        <p:nvSpPr>
          <p:cNvPr id="3" name="Espace réservé du contenu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texte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fr-FR" noProof="0" smtClean="0"/>
              <a:t>Modifiez les styles du texte du masque</a:t>
            </a:r>
          </a:p>
        </p:txBody>
      </p:sp>
      <p:sp>
        <p:nvSpPr>
          <p:cNvPr id="5" name="Espace réservé de la date 4"/>
          <p:cNvSpPr>
            <a:spLocks noGrp="1"/>
          </p:cNvSpPr>
          <p:nvPr>
            <p:ph type="dt" sz="half" idx="10"/>
          </p:nvPr>
        </p:nvSpPr>
        <p:spPr/>
        <p:txBody>
          <a:bodyPr rtlCol="0"/>
          <a:lstStyle>
            <a:lvl1pPr>
              <a:defRPr/>
            </a:lvl1pPr>
          </a:lstStyle>
          <a:p>
            <a:fld id="{E287D707-989B-4B07-817E-735F1B7ADCAC}" type="datetime1">
              <a:rPr lang="fr-FR" smtClean="0"/>
              <a:t>20/06/2019</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DFBB78A-01B4-41F2-96B0-677A4A282832}" type="slidenum">
              <a:rPr lang="fr-FR" noProof="0" smtClean="0"/>
              <a:t>‹N°›</a:t>
            </a:fld>
            <a:endParaRPr lang="fr-F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dirty="0"/>
          </a:p>
        </p:txBody>
      </p:sp>
      <p:sp>
        <p:nvSpPr>
          <p:cNvPr id="2" name="Titre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fr-FR" noProof="0" smtClean="0"/>
              <a:t>Modifiez le style du titre</a:t>
            </a:r>
            <a:endParaRPr lang="fr-FR" noProof="0" dirty="0"/>
          </a:p>
        </p:txBody>
      </p:sp>
      <p:sp>
        <p:nvSpPr>
          <p:cNvPr id="3" name="Espace réservé pour l’image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fr-FR" noProof="0" smtClean="0"/>
              <a:t>Cliquez sur l'icône pour ajouter une image</a:t>
            </a:r>
            <a:endParaRPr lang="fr-FR" noProof="0" dirty="0"/>
          </a:p>
        </p:txBody>
      </p:sp>
      <p:sp>
        <p:nvSpPr>
          <p:cNvPr id="4" name="Espace réservé du texte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fr-FR" noProof="0" smtClean="0"/>
              <a:t>Modifiez les styles du texte du masque</a:t>
            </a:r>
          </a:p>
        </p:txBody>
      </p:sp>
      <p:sp>
        <p:nvSpPr>
          <p:cNvPr id="5" name="Espace réservé de la date 4"/>
          <p:cNvSpPr>
            <a:spLocks noGrp="1"/>
          </p:cNvSpPr>
          <p:nvPr>
            <p:ph type="dt" sz="half" idx="10"/>
          </p:nvPr>
        </p:nvSpPr>
        <p:spPr/>
        <p:txBody>
          <a:bodyPr rtlCol="0"/>
          <a:lstStyle>
            <a:lvl1pPr>
              <a:defRPr/>
            </a:lvl1pPr>
          </a:lstStyle>
          <a:p>
            <a:fld id="{050CD5BD-76D3-4314-956A-2656173B0479}" type="datetime1">
              <a:rPr lang="fr-FR" smtClean="0"/>
              <a:t>20/06/2019</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DFBB78A-01B4-41F2-96B0-677A4A282832}" type="slidenum">
              <a:rPr lang="fr-FR" noProof="0" smtClean="0"/>
              <a:t>‹N°›</a:t>
            </a:fld>
            <a:endParaRPr lang="fr-F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dirty="0"/>
          </a:p>
        </p:txBody>
      </p:sp>
      <p:sp>
        <p:nvSpPr>
          <p:cNvPr id="2" name="Espace réservé du titre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fr-FR" noProof="0" dirty="0" smtClean="0"/>
              <a:t>Modifiez le style du titre</a:t>
            </a:r>
            <a:endParaRPr lang="fr-FR" noProof="0" dirty="0"/>
          </a:p>
        </p:txBody>
      </p:sp>
      <p:sp>
        <p:nvSpPr>
          <p:cNvPr id="3" name="Espace réservé du texte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4" name="Espace réservé de la date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E7D3A8D6-46F8-4388-BAC4-4E6DA48E47C9}" type="datetime1">
              <a:rPr lang="fr-FR" smtClean="0"/>
              <a:t>20/06/2019</a:t>
            </a:fld>
            <a:endParaRPr lang="fr-FR" dirty="0"/>
          </a:p>
        </p:txBody>
      </p:sp>
      <p:sp>
        <p:nvSpPr>
          <p:cNvPr id="5" name="Espace réservé du pied de page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fr-FR" noProof="0" dirty="0"/>
          </a:p>
        </p:txBody>
      </p:sp>
      <p:sp>
        <p:nvSpPr>
          <p:cNvPr id="6" name="Espace réservé du numéro de diapositive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fr-FR" smtClean="0"/>
              <a:pPr/>
              <a:t>‹N°›</a:t>
            </a:fld>
            <a:endParaRPr lang="fr-F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29.xml"/><Relationship Id="rId16" Type="http://schemas.openxmlformats.org/officeDocument/2006/relationships/diagramColors" Target="../diagrams/colors7.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normAutofit/>
          </a:bodyPr>
          <a:lstStyle/>
          <a:p>
            <a:pPr rtl="0"/>
            <a:r>
              <a:rPr lang="fr-FR" dirty="0" smtClean="0"/>
              <a:t>Cycle d’actualisation en droit du travail </a:t>
            </a:r>
            <a:endParaRPr lang="fr-FR" dirty="0"/>
          </a:p>
        </p:txBody>
      </p:sp>
      <p:sp>
        <p:nvSpPr>
          <p:cNvPr id="3" name="Sous-titre 2"/>
          <p:cNvSpPr>
            <a:spLocks noGrp="1"/>
          </p:cNvSpPr>
          <p:nvPr>
            <p:ph type="subTitle" idx="1"/>
          </p:nvPr>
        </p:nvSpPr>
        <p:spPr/>
        <p:txBody>
          <a:bodyPr rtlCol="0"/>
          <a:lstStyle/>
          <a:p>
            <a:pPr rtl="0"/>
            <a:r>
              <a:rPr lang="fr-FR" dirty="0" smtClean="0"/>
              <a:t>Laurence Fin-Langer</a:t>
            </a:r>
          </a:p>
          <a:p>
            <a:pPr rtl="0"/>
            <a:r>
              <a:rPr lang="fr-FR" dirty="0" smtClean="0"/>
              <a:t>Caen, le 8 mars 2019</a:t>
            </a:r>
            <a:endParaRPr lang="fr-FR"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nvPr>
        </p:nvSpPr>
        <p:spPr/>
        <p:txBody>
          <a:bodyPr/>
          <a:lstStyle/>
          <a:p>
            <a:pPr eaLnBrk="1" hangingPunct="1"/>
            <a:r>
              <a:rPr lang="fr-FR" altLang="fr-FR" dirty="0" smtClean="0">
                <a:solidFill>
                  <a:schemeClr val="bg2">
                    <a:lumMod val="50000"/>
                  </a:schemeClr>
                </a:solidFill>
              </a:rPr>
              <a:t>Négociation dans les PME</a:t>
            </a:r>
          </a:p>
        </p:txBody>
      </p:sp>
      <p:sp>
        <p:nvSpPr>
          <p:cNvPr id="5" name="Espace réservé du contenu 4"/>
          <p:cNvSpPr>
            <a:spLocks noGrp="1"/>
          </p:cNvSpPr>
          <p:nvPr>
            <p:ph idx="1"/>
          </p:nvPr>
        </p:nvSpPr>
        <p:spPr>
          <a:xfrm>
            <a:off x="2791373" y="2699151"/>
            <a:ext cx="7016350" cy="912673"/>
          </a:xfrm>
          <a:solidFill>
            <a:schemeClr val="bg2">
              <a:lumMod val="50000"/>
            </a:schemeClr>
          </a:solidFill>
          <a:ln>
            <a:solidFill>
              <a:srgbClr val="272C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defRPr/>
            </a:pPr>
            <a:r>
              <a:rPr lang="fr-FR" dirty="0"/>
              <a:t>V</a:t>
            </a:r>
            <a:r>
              <a:rPr lang="fr-FR" dirty="0" smtClean="0"/>
              <a:t>ote par les salariés à une majorité de 2/3</a:t>
            </a:r>
            <a:endParaRPr lang="fr-FR" dirty="0"/>
          </a:p>
        </p:txBody>
      </p:sp>
      <p:sp>
        <p:nvSpPr>
          <p:cNvPr id="7" name="Rectangle 6"/>
          <p:cNvSpPr/>
          <p:nvPr/>
        </p:nvSpPr>
        <p:spPr>
          <a:xfrm>
            <a:off x="3502124" y="4512979"/>
            <a:ext cx="2081969" cy="1052308"/>
          </a:xfrm>
          <a:prstGeom prst="rect">
            <a:avLst/>
          </a:prstGeom>
          <a:solidFill>
            <a:schemeClr val="tx1">
              <a:lumMod val="75000"/>
            </a:schemeClr>
          </a:solidFill>
          <a:ln>
            <a:solidFill>
              <a:srgbClr val="272C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908" dirty="0"/>
              <a:t>Entreprises de moins de 11 salariés </a:t>
            </a:r>
          </a:p>
        </p:txBody>
      </p:sp>
      <p:sp>
        <p:nvSpPr>
          <p:cNvPr id="8" name="Rectangle 7"/>
          <p:cNvSpPr/>
          <p:nvPr/>
        </p:nvSpPr>
        <p:spPr>
          <a:xfrm>
            <a:off x="6814492" y="4512979"/>
            <a:ext cx="2153975" cy="1052308"/>
          </a:xfrm>
          <a:prstGeom prst="rect">
            <a:avLst/>
          </a:prstGeom>
          <a:solidFill>
            <a:schemeClr val="tx1">
              <a:lumMod val="75000"/>
            </a:schemeClr>
          </a:solidFill>
          <a:ln>
            <a:solidFill>
              <a:srgbClr val="272C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908" dirty="0"/>
              <a:t>Entreprises entre 11 et 20 sans CSE</a:t>
            </a:r>
          </a:p>
        </p:txBody>
      </p:sp>
      <p:cxnSp>
        <p:nvCxnSpPr>
          <p:cNvPr id="9" name="Connecteur droit avec flèche 8"/>
          <p:cNvCxnSpPr>
            <a:stCxn id="7" idx="0"/>
            <a:endCxn id="5" idx="2"/>
          </p:cNvCxnSpPr>
          <p:nvPr/>
        </p:nvCxnSpPr>
        <p:spPr>
          <a:xfrm flipV="1">
            <a:off x="4543109" y="3611824"/>
            <a:ext cx="1756439" cy="901155"/>
          </a:xfrm>
          <a:prstGeom prst="straightConnector1">
            <a:avLst/>
          </a:prstGeom>
          <a:ln>
            <a:solidFill>
              <a:srgbClr val="272C28"/>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8" idx="0"/>
            <a:endCxn id="5" idx="2"/>
          </p:cNvCxnSpPr>
          <p:nvPr/>
        </p:nvCxnSpPr>
        <p:spPr>
          <a:xfrm flipH="1" flipV="1">
            <a:off x="6299548" y="3611824"/>
            <a:ext cx="1591932" cy="901155"/>
          </a:xfrm>
          <a:prstGeom prst="straightConnector1">
            <a:avLst/>
          </a:prstGeom>
          <a:ln>
            <a:solidFill>
              <a:srgbClr val="272C28"/>
            </a:solidFill>
            <a:tailEnd type="triangle"/>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12"/>
          </p:nvPr>
        </p:nvSpPr>
        <p:spPr/>
        <p:txBody>
          <a:bodyPr/>
          <a:lstStyle/>
          <a:p>
            <a:pPr rtl="0"/>
            <a:fld id="{DA60BA0E-20D0-4E7C-B286-26C960A6788F}" type="slidenum">
              <a:rPr lang="fr-FR" noProof="0" smtClean="0"/>
              <a:t>10</a:t>
            </a:fld>
            <a:endParaRPr lang="fr-FR" noProof="0" dirty="0"/>
          </a:p>
        </p:txBody>
      </p:sp>
    </p:spTree>
    <p:extLst>
      <p:ext uri="{BB962C8B-B14F-4D97-AF65-F5344CB8AC3E}">
        <p14:creationId xmlns:p14="http://schemas.microsoft.com/office/powerpoint/2010/main" val="392581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bg2">
                    <a:lumMod val="50000"/>
                  </a:schemeClr>
                </a:solidFill>
              </a:rPr>
              <a:t>Négociation dans les entreprises de 11 à 49 salariés en l’absence de DS</a:t>
            </a:r>
            <a:endParaRPr lang="fr-FR" dirty="0">
              <a:solidFill>
                <a:schemeClr val="bg2">
                  <a:lumMod val="50000"/>
                </a:schemeClr>
              </a:solidFill>
            </a:endParaRPr>
          </a:p>
        </p:txBody>
      </p:sp>
      <p:sp>
        <p:nvSpPr>
          <p:cNvPr id="4" name="Espace réservé du numéro de diapositive 3"/>
          <p:cNvSpPr>
            <a:spLocks noGrp="1"/>
          </p:cNvSpPr>
          <p:nvPr>
            <p:ph type="sldNum" sz="quarter" idx="12"/>
          </p:nvPr>
        </p:nvSpPr>
        <p:spPr/>
        <p:txBody>
          <a:bodyPr/>
          <a:lstStyle/>
          <a:p>
            <a:fld id="{69E57DC2-970A-4B3E-BB1C-7A09969E49DF}" type="slidenum">
              <a:rPr lang="en-US" smtClean="0"/>
              <a:t>11</a:t>
            </a:fld>
            <a:endParaRPr lang="en-US" dirty="0"/>
          </a:p>
        </p:txBody>
      </p:sp>
      <p:sp>
        <p:nvSpPr>
          <p:cNvPr id="5" name="Espace réservé du contenu 4"/>
          <p:cNvSpPr>
            <a:spLocks noGrp="1"/>
          </p:cNvSpPr>
          <p:nvPr>
            <p:ph idx="1"/>
          </p:nvPr>
        </p:nvSpPr>
        <p:spPr>
          <a:xfrm>
            <a:off x="4648061" y="4829212"/>
            <a:ext cx="3814931" cy="1081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dirty="0" smtClean="0"/>
              <a:t>Entreprises entre 11 </a:t>
            </a:r>
            <a:r>
              <a:rPr lang="fr-FR" smtClean="0"/>
              <a:t>et 49 </a:t>
            </a:r>
            <a:endParaRPr lang="fr-FR" dirty="0"/>
          </a:p>
        </p:txBody>
      </p:sp>
      <p:sp>
        <p:nvSpPr>
          <p:cNvPr id="6" name="Rectangle 5"/>
          <p:cNvSpPr/>
          <p:nvPr/>
        </p:nvSpPr>
        <p:spPr>
          <a:xfrm>
            <a:off x="2277988" y="2236788"/>
            <a:ext cx="3103977" cy="1985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399" dirty="0"/>
              <a:t>Négociation avec un salarié mandaté non élu + ratification par les salariés à 50%</a:t>
            </a:r>
          </a:p>
        </p:txBody>
      </p:sp>
      <p:sp>
        <p:nvSpPr>
          <p:cNvPr id="7" name="Rectangle 6"/>
          <p:cNvSpPr/>
          <p:nvPr/>
        </p:nvSpPr>
        <p:spPr>
          <a:xfrm>
            <a:off x="7174533" y="2251886"/>
            <a:ext cx="2970650" cy="1985939"/>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399" dirty="0"/>
              <a:t>Négociation avec un élu mandaté  ou non + signature par 50% du CSE</a:t>
            </a:r>
          </a:p>
        </p:txBody>
      </p:sp>
      <p:cxnSp>
        <p:nvCxnSpPr>
          <p:cNvPr id="9" name="Connecteur droit avec flèche 8"/>
          <p:cNvCxnSpPr>
            <a:stCxn id="5" idx="0"/>
            <a:endCxn id="6" idx="2"/>
          </p:cNvCxnSpPr>
          <p:nvPr/>
        </p:nvCxnSpPr>
        <p:spPr>
          <a:xfrm flipH="1" flipV="1">
            <a:off x="3829977" y="4222728"/>
            <a:ext cx="2725550" cy="606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5" idx="0"/>
            <a:endCxn id="7" idx="2"/>
          </p:cNvCxnSpPr>
          <p:nvPr/>
        </p:nvCxnSpPr>
        <p:spPr>
          <a:xfrm flipV="1">
            <a:off x="6555527" y="4237825"/>
            <a:ext cx="2104331" cy="591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66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6973" y="514527"/>
            <a:ext cx="9598700" cy="955213"/>
          </a:xfrm>
        </p:spPr>
        <p:txBody>
          <a:bodyPr>
            <a:normAutofit fontScale="90000"/>
          </a:bodyPr>
          <a:lstStyle/>
          <a:p>
            <a:r>
              <a:rPr lang="fr-FR" dirty="0" smtClean="0">
                <a:solidFill>
                  <a:schemeClr val="bg2">
                    <a:lumMod val="50000"/>
                  </a:schemeClr>
                </a:solidFill>
              </a:rPr>
              <a:t>Négociation dans les entreprises de 50 salariés en l’absence de DS</a:t>
            </a:r>
            <a:endParaRPr lang="fr-FR" dirty="0">
              <a:solidFill>
                <a:schemeClr val="bg2">
                  <a:lumMod val="50000"/>
                </a:schemeClr>
              </a:solidFill>
            </a:endParaRPr>
          </a:p>
        </p:txBody>
      </p:sp>
      <p:sp>
        <p:nvSpPr>
          <p:cNvPr id="3" name="Espace réservé du contenu 2"/>
          <p:cNvSpPr>
            <a:spLocks noGrp="1"/>
          </p:cNvSpPr>
          <p:nvPr>
            <p:ph idx="1"/>
          </p:nvPr>
        </p:nvSpPr>
        <p:spPr>
          <a:xfrm>
            <a:off x="825717" y="1771616"/>
            <a:ext cx="10048412" cy="4310745"/>
          </a:xfrm>
        </p:spPr>
        <p:txBody>
          <a:bodyPr/>
          <a:lstStyle/>
          <a:p>
            <a:endParaRPr lang="fr-FR" dirty="0"/>
          </a:p>
        </p:txBody>
      </p:sp>
      <p:sp>
        <p:nvSpPr>
          <p:cNvPr id="4" name="Espace réservé du numéro de diapositive 3"/>
          <p:cNvSpPr>
            <a:spLocks noGrp="1"/>
          </p:cNvSpPr>
          <p:nvPr>
            <p:ph type="sldNum" sz="quarter" idx="12"/>
          </p:nvPr>
        </p:nvSpPr>
        <p:spPr/>
        <p:txBody>
          <a:bodyPr/>
          <a:lstStyle/>
          <a:p>
            <a:fld id="{39A31D45-05DE-45CD-A3D4-363B2939E3CD}" type="slidenum">
              <a:rPr lang="fr-FR" smtClean="0"/>
              <a:t>12</a:t>
            </a:fld>
            <a:endParaRPr lang="fr-FR"/>
          </a:p>
        </p:txBody>
      </p:sp>
      <p:sp>
        <p:nvSpPr>
          <p:cNvPr id="6" name="Rectangle 5"/>
          <p:cNvSpPr/>
          <p:nvPr/>
        </p:nvSpPr>
        <p:spPr>
          <a:xfrm>
            <a:off x="1314576" y="2235877"/>
            <a:ext cx="2808161" cy="1985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399" dirty="0"/>
              <a:t>Négociation avec un salarié mandaté non élu + ratification par les salariés à 50%</a:t>
            </a:r>
          </a:p>
        </p:txBody>
      </p:sp>
      <p:sp>
        <p:nvSpPr>
          <p:cNvPr id="7" name="Rectangle 6"/>
          <p:cNvSpPr/>
          <p:nvPr/>
        </p:nvSpPr>
        <p:spPr>
          <a:xfrm>
            <a:off x="4899419" y="2210640"/>
            <a:ext cx="3163990" cy="1985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399" dirty="0"/>
              <a:t>Négociation par un élu du  CSE sans mandat + signature par les membres du CSE à la majorité </a:t>
            </a:r>
            <a:r>
              <a:rPr lang="fr-FR" sz="2399" dirty="0" smtClean="0"/>
              <a:t>50%</a:t>
            </a:r>
            <a:endParaRPr lang="fr-FR" sz="2399" dirty="0"/>
          </a:p>
        </p:txBody>
      </p:sp>
      <p:sp>
        <p:nvSpPr>
          <p:cNvPr id="8" name="Rectangle 7"/>
          <p:cNvSpPr/>
          <p:nvPr/>
        </p:nvSpPr>
        <p:spPr>
          <a:xfrm>
            <a:off x="8529362" y="2210640"/>
            <a:ext cx="3037657" cy="1985939"/>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399" dirty="0"/>
              <a:t>Négociation avec un élu mandaté + vote des salariés à la majorité de 50% </a:t>
            </a:r>
          </a:p>
        </p:txBody>
      </p:sp>
      <p:sp>
        <p:nvSpPr>
          <p:cNvPr id="12" name="Rectangle 11"/>
          <p:cNvSpPr/>
          <p:nvPr/>
        </p:nvSpPr>
        <p:spPr>
          <a:xfrm>
            <a:off x="5141694" y="5165033"/>
            <a:ext cx="2679440" cy="914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399" dirty="0"/>
              <a:t>Entreprises de 50 salariés</a:t>
            </a:r>
          </a:p>
        </p:txBody>
      </p:sp>
      <p:cxnSp>
        <p:nvCxnSpPr>
          <p:cNvPr id="28" name="Connecteur droit avec flèche 27"/>
          <p:cNvCxnSpPr/>
          <p:nvPr/>
        </p:nvCxnSpPr>
        <p:spPr>
          <a:xfrm flipV="1">
            <a:off x="6539650" y="4227218"/>
            <a:ext cx="2562968" cy="910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H="1" flipV="1">
            <a:off x="6196693" y="4221907"/>
            <a:ext cx="379260" cy="9536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H="1" flipV="1">
            <a:off x="3370183" y="4297600"/>
            <a:ext cx="3316415" cy="879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27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3577" y="424667"/>
            <a:ext cx="7633916" cy="532632"/>
          </a:xfrm>
        </p:spPr>
        <p:txBody>
          <a:bodyPr>
            <a:noAutofit/>
          </a:bodyPr>
          <a:lstStyle/>
          <a:p>
            <a:pPr eaLnBrk="1" hangingPunct="1">
              <a:defRPr/>
            </a:pPr>
            <a:r>
              <a:rPr lang="fr-FR" sz="3600" b="1" dirty="0" smtClean="0">
                <a:solidFill>
                  <a:schemeClr val="bg2">
                    <a:lumMod val="50000"/>
                  </a:schemeClr>
                </a:solidFill>
              </a:rPr>
              <a:t>La sécurisation </a:t>
            </a:r>
            <a:r>
              <a:rPr lang="fr-FR" sz="3600" b="1" dirty="0">
                <a:solidFill>
                  <a:schemeClr val="bg2">
                    <a:lumMod val="50000"/>
                  </a:schemeClr>
                </a:solidFill>
              </a:rPr>
              <a:t>des </a:t>
            </a:r>
            <a:r>
              <a:rPr lang="fr-FR" sz="3600" b="1" dirty="0" smtClean="0">
                <a:solidFill>
                  <a:schemeClr val="bg2">
                    <a:lumMod val="50000"/>
                  </a:schemeClr>
                </a:solidFill>
              </a:rPr>
              <a:t>accords</a:t>
            </a:r>
            <a:endParaRPr lang="fr-FR" sz="3600" b="1" dirty="0">
              <a:solidFill>
                <a:schemeClr val="bg2">
                  <a:lumMod val="50000"/>
                </a:schemeClr>
              </a:solidFill>
            </a:endParaRPr>
          </a:p>
        </p:txBody>
      </p:sp>
      <p:sp>
        <p:nvSpPr>
          <p:cNvPr id="24579" name="Espace réservé du contenu 2"/>
          <p:cNvSpPr>
            <a:spLocks noGrp="1"/>
          </p:cNvSpPr>
          <p:nvPr>
            <p:ph idx="1"/>
          </p:nvPr>
        </p:nvSpPr>
        <p:spPr>
          <a:xfrm>
            <a:off x="765820" y="1143001"/>
            <a:ext cx="10153128" cy="5238327"/>
          </a:xfrm>
        </p:spPr>
        <p:txBody>
          <a:bodyPr>
            <a:normAutofit fontScale="92500" lnSpcReduction="20000"/>
          </a:bodyPr>
          <a:lstStyle/>
          <a:p>
            <a:pPr eaLnBrk="1" hangingPunct="1"/>
            <a:r>
              <a:rPr lang="fr-FR" altLang="fr-FR" sz="1900" dirty="0"/>
              <a:t>Règles générales valables pour tous les accords</a:t>
            </a:r>
          </a:p>
          <a:p>
            <a:pPr eaLnBrk="1" hangingPunct="1"/>
            <a:r>
              <a:rPr lang="fr-FR" altLang="fr-FR" sz="1900" dirty="0"/>
              <a:t>Nouvel art. L. 2262-13 : les accords sont présumés négociés et conclus conformément à la loi</a:t>
            </a:r>
          </a:p>
          <a:p>
            <a:pPr lvl="1" eaLnBrk="1" hangingPunct="1"/>
            <a:r>
              <a:rPr lang="fr-FR" altLang="fr-FR" sz="1542" dirty="0"/>
              <a:t>Présomption simple : celui qui conteste la validité doit en apporter la preuve </a:t>
            </a:r>
          </a:p>
          <a:p>
            <a:pPr lvl="1" eaLnBrk="1" hangingPunct="1"/>
            <a:r>
              <a:rPr lang="fr-FR" altLang="fr-FR" sz="1270" dirty="0" err="1"/>
              <a:t>Jp</a:t>
            </a:r>
            <a:r>
              <a:rPr lang="fr-FR" altLang="fr-FR" sz="1270" dirty="0"/>
              <a:t> déjà dans ce sens au regard du contenu et vis-à-vis du principe de l’égalité de traitement et de la non-discrimination :  Cass. soc., 27 janv. 2015, n°13-22.179, JCP soc. 2015, 1054, RDT 2015, p. 339 Cass. soc., 8 juin 2016, n°15-11.324</a:t>
            </a:r>
          </a:p>
          <a:p>
            <a:pPr eaLnBrk="1" hangingPunct="1"/>
            <a:r>
              <a:rPr lang="fr-FR" altLang="fr-FR" sz="1900" dirty="0"/>
              <a:t>Nouvel art. L. 2262-14 : une action en annulation enfermée dans un délai de 2 mois</a:t>
            </a:r>
          </a:p>
          <a:p>
            <a:pPr lvl="1" eaLnBrk="1" hangingPunct="1"/>
            <a:r>
              <a:rPr lang="fr-FR" altLang="fr-FR" sz="1542" dirty="0"/>
              <a:t>Délai très réduit car avant : 5 ans (droit commun)</a:t>
            </a:r>
          </a:p>
          <a:p>
            <a:pPr lvl="1" eaLnBrk="1" hangingPunct="1"/>
            <a:r>
              <a:rPr lang="fr-FR" altLang="fr-FR" sz="1542" dirty="0"/>
              <a:t>Point de départ : soit la notification aux syndicats ayant une section syndicale  pour les accords d’entreprise soit la publicité dans la base de données</a:t>
            </a:r>
          </a:p>
          <a:p>
            <a:pPr lvl="1" eaLnBrk="1" hangingPunct="1"/>
            <a:r>
              <a:rPr lang="fr-FR" altLang="fr-FR" sz="1542" dirty="0"/>
              <a:t>Exceptions possibles pour certains accords comme les accords de RCC</a:t>
            </a:r>
          </a:p>
          <a:p>
            <a:pPr eaLnBrk="1" hangingPunct="1"/>
            <a:r>
              <a:rPr lang="fr-FR" altLang="fr-FR" sz="1900" dirty="0"/>
              <a:t>Nouvel art. L. 2262-15 : le juge peut rejeter l’effet rétroactif de la nullité ou moduler les effets de sa décision dans le temps </a:t>
            </a:r>
          </a:p>
          <a:p>
            <a:pPr lvl="1" eaLnBrk="1" hangingPunct="1"/>
            <a:r>
              <a:rPr lang="fr-FR" altLang="fr-FR" sz="1542" dirty="0"/>
              <a:t> condition: si l’effet rétroactif est de nature à emporter des conséquences manifestement excessives en raison des effets ou de l’intérêt général</a:t>
            </a:r>
          </a:p>
          <a:p>
            <a:pPr lvl="1" eaLnBrk="1" hangingPunct="1"/>
            <a:r>
              <a:rPr lang="fr-FR" altLang="fr-FR" sz="1270" dirty="0"/>
              <a:t>Revient sur la solution de la Cour de cassation : Cass. soc., 9 déc. 2014, n°13-21.766, RDT 2015, p. 269, JCP soc. 2015, 1050</a:t>
            </a:r>
          </a:p>
          <a:p>
            <a:pPr eaLnBrk="1" hangingPunct="1"/>
            <a:r>
              <a:rPr lang="fr-FR" altLang="fr-FR" sz="1900" dirty="0"/>
              <a:t>Le juge doit rendre sa décision dans les 6 mois : art. L. 2262-14-1  </a:t>
            </a:r>
          </a:p>
        </p:txBody>
      </p:sp>
      <p:sp>
        <p:nvSpPr>
          <p:cNvPr id="4" name="Espace réservé du numéro de diapositive 3"/>
          <p:cNvSpPr>
            <a:spLocks noGrp="1"/>
          </p:cNvSpPr>
          <p:nvPr>
            <p:ph type="sldNum" sz="quarter" idx="12"/>
          </p:nvPr>
        </p:nvSpPr>
        <p:spPr/>
        <p:txBody>
          <a:bodyPr/>
          <a:lstStyle/>
          <a:p>
            <a:pPr rtl="0"/>
            <a:fld id="{DA60BA0E-20D0-4E7C-B286-26C960A6788F}" type="slidenum">
              <a:rPr lang="fr-FR" noProof="0" smtClean="0"/>
              <a:t>13</a:t>
            </a:fld>
            <a:endParaRPr lang="fr-FR" noProof="0" dirty="0"/>
          </a:p>
        </p:txBody>
      </p:sp>
    </p:spTree>
    <p:extLst>
      <p:ext uri="{BB962C8B-B14F-4D97-AF65-F5344CB8AC3E}">
        <p14:creationId xmlns:p14="http://schemas.microsoft.com/office/powerpoint/2010/main" val="185473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5860" y="3501008"/>
            <a:ext cx="7008574" cy="1930400"/>
          </a:xfrm>
        </p:spPr>
        <p:txBody>
          <a:bodyPr>
            <a:normAutofit fontScale="90000"/>
          </a:bodyPr>
          <a:lstStyle/>
          <a:p>
            <a:r>
              <a:rPr lang="fr-FR" b="1" dirty="0">
                <a:solidFill>
                  <a:schemeClr val="bg2">
                    <a:lumMod val="50000"/>
                  </a:schemeClr>
                </a:solidFill>
              </a:rPr>
              <a:t>Une meilleure prise en compte des nouveaux défis</a:t>
            </a:r>
            <a:br>
              <a:rPr lang="fr-FR" b="1" dirty="0">
                <a:solidFill>
                  <a:schemeClr val="bg2">
                    <a:lumMod val="50000"/>
                  </a:schemeClr>
                </a:solidFill>
              </a:rPr>
            </a:br>
            <a:endParaRPr lang="fr-FR" b="1" dirty="0">
              <a:solidFill>
                <a:schemeClr val="bg2">
                  <a:lumMod val="50000"/>
                </a:schemeClr>
              </a:solidFill>
            </a:endParaRPr>
          </a:p>
        </p:txBody>
      </p:sp>
      <p:sp>
        <p:nvSpPr>
          <p:cNvPr id="3" name="Espace réservé du texte 2"/>
          <p:cNvSpPr>
            <a:spLocks noGrp="1"/>
          </p:cNvSpPr>
          <p:nvPr>
            <p:ph type="body" idx="1"/>
          </p:nvPr>
        </p:nvSpPr>
        <p:spPr>
          <a:xfrm>
            <a:off x="981844" y="1484784"/>
            <a:ext cx="7008574" cy="1296987"/>
          </a:xfrm>
        </p:spPr>
        <p:txBody>
          <a:bodyPr/>
          <a:lstStyle/>
          <a:p>
            <a:endParaRPr lang="fr-FR" dirty="0"/>
          </a:p>
        </p:txBody>
      </p:sp>
    </p:spTree>
    <p:extLst>
      <p:ext uri="{BB962C8B-B14F-4D97-AF65-F5344CB8AC3E}">
        <p14:creationId xmlns:p14="http://schemas.microsoft.com/office/powerpoint/2010/main" val="57343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Reconnaissance de nouveaux droits </a:t>
            </a:r>
            <a:endParaRPr lang="fr-FR" dirty="0"/>
          </a:p>
        </p:txBody>
      </p:sp>
      <p:sp>
        <p:nvSpPr>
          <p:cNvPr id="5" name="Espace réservé du contenu 4"/>
          <p:cNvSpPr>
            <a:spLocks noGrp="1"/>
          </p:cNvSpPr>
          <p:nvPr>
            <p:ph sz="half" idx="1"/>
          </p:nvPr>
        </p:nvSpPr>
        <p:spPr>
          <a:xfrm>
            <a:off x="6670476" y="1700808"/>
            <a:ext cx="4977104" cy="4470400"/>
          </a:xfrm>
        </p:spPr>
        <p:txBody>
          <a:bodyPr>
            <a:normAutofit fontScale="92500" lnSpcReduction="10000"/>
          </a:bodyPr>
          <a:lstStyle/>
          <a:p>
            <a:r>
              <a:rPr lang="fr-FR" dirty="0" smtClean="0">
                <a:solidFill>
                  <a:schemeClr val="bg2">
                    <a:lumMod val="50000"/>
                  </a:schemeClr>
                </a:solidFill>
              </a:rPr>
              <a:t>Intégration dans le droit des nouveaux défis : </a:t>
            </a:r>
          </a:p>
          <a:p>
            <a:pPr lvl="1"/>
            <a:r>
              <a:rPr lang="fr-FR" dirty="0"/>
              <a:t>Protection de la liberté d’expression dans avec les réseaux sociaux : soc. 12 décembre 2018</a:t>
            </a:r>
          </a:p>
          <a:p>
            <a:pPr lvl="1"/>
            <a:r>
              <a:rPr lang="fr-FR" dirty="0" smtClean="0"/>
              <a:t>Protection des lanceurs d’alerte</a:t>
            </a:r>
          </a:p>
          <a:p>
            <a:pPr lvl="1"/>
            <a:r>
              <a:rPr lang="fr-FR" dirty="0" smtClean="0"/>
              <a:t>Intégration possible d’une clause de neutralité dans le règlement intérieur</a:t>
            </a:r>
          </a:p>
          <a:p>
            <a:pPr lvl="1"/>
            <a:r>
              <a:rPr lang="fr-FR" dirty="0" smtClean="0"/>
              <a:t>Reconnaissance de la nullité du licenciement en cas d’atteinte à une liberté fondamentale </a:t>
            </a:r>
            <a:endParaRPr lang="fr-FR" dirty="0"/>
          </a:p>
        </p:txBody>
      </p:sp>
      <p:sp>
        <p:nvSpPr>
          <p:cNvPr id="6" name="Espace réservé du contenu 5"/>
          <p:cNvSpPr>
            <a:spLocks noGrp="1"/>
          </p:cNvSpPr>
          <p:nvPr>
            <p:ph sz="half" idx="2"/>
          </p:nvPr>
        </p:nvSpPr>
        <p:spPr>
          <a:xfrm>
            <a:off x="1117309" y="1700808"/>
            <a:ext cx="4977104" cy="4470400"/>
          </a:xfrm>
        </p:spPr>
        <p:txBody>
          <a:bodyPr>
            <a:normAutofit fontScale="92500" lnSpcReduction="10000"/>
          </a:bodyPr>
          <a:lstStyle/>
          <a:p>
            <a:r>
              <a:rPr lang="fr-FR" dirty="0" smtClean="0">
                <a:solidFill>
                  <a:schemeClr val="bg2">
                    <a:lumMod val="50000"/>
                  </a:schemeClr>
                </a:solidFill>
              </a:rPr>
              <a:t>Intégration dans le droit des nouvelles technologies </a:t>
            </a:r>
            <a:r>
              <a:rPr lang="fr-FR" dirty="0" smtClean="0"/>
              <a:t>:</a:t>
            </a:r>
          </a:p>
          <a:p>
            <a:pPr lvl="1"/>
            <a:r>
              <a:rPr lang="fr-FR" dirty="0" smtClean="0"/>
              <a:t>Droits </a:t>
            </a:r>
            <a:r>
              <a:rPr lang="fr-FR" dirty="0"/>
              <a:t>pour les travailleurs utilisant les plateformes de mise en relation : </a:t>
            </a:r>
          </a:p>
          <a:p>
            <a:pPr lvl="2"/>
            <a:r>
              <a:rPr lang="fr-FR" dirty="0"/>
              <a:t>Statut accordé par la loi Travail de 2016</a:t>
            </a:r>
          </a:p>
          <a:p>
            <a:pPr lvl="2"/>
            <a:r>
              <a:rPr lang="fr-FR" dirty="0"/>
              <a:t>Action en requalification admise par la Cour de cassation : soc. 28 novembre 2018</a:t>
            </a:r>
          </a:p>
          <a:p>
            <a:pPr lvl="1"/>
            <a:r>
              <a:rPr lang="fr-FR" dirty="0"/>
              <a:t>Droit à la déconnexion pour les salariés</a:t>
            </a:r>
          </a:p>
          <a:p>
            <a:pPr lvl="1"/>
            <a:r>
              <a:rPr lang="fr-FR" dirty="0"/>
              <a:t>Protection des données personnelles des </a:t>
            </a:r>
            <a:r>
              <a:rPr lang="fr-FR" dirty="0" smtClean="0"/>
              <a:t>salariés</a:t>
            </a:r>
          </a:p>
          <a:p>
            <a:endParaRPr lang="fr-FR" dirty="0"/>
          </a:p>
          <a:p>
            <a:endParaRPr lang="fr-FR" dirty="0"/>
          </a:p>
        </p:txBody>
      </p:sp>
      <p:sp>
        <p:nvSpPr>
          <p:cNvPr id="8" name="Espace réservé du numéro de diapositive 7"/>
          <p:cNvSpPr>
            <a:spLocks noGrp="1"/>
          </p:cNvSpPr>
          <p:nvPr>
            <p:ph type="sldNum" sz="quarter" idx="12"/>
          </p:nvPr>
        </p:nvSpPr>
        <p:spPr/>
        <p:txBody>
          <a:bodyPr/>
          <a:lstStyle/>
          <a:p>
            <a:pPr rtl="0"/>
            <a:fld id="{EB37DED6-D4C7-42EE-AB49-D2E39E64FDE4}" type="slidenum">
              <a:rPr lang="fr-FR" noProof="0" smtClean="0"/>
              <a:t>15</a:t>
            </a:fld>
            <a:endParaRPr lang="fr-FR" noProof="0" dirty="0"/>
          </a:p>
        </p:txBody>
      </p:sp>
    </p:spTree>
    <p:extLst>
      <p:ext uri="{BB962C8B-B14F-4D97-AF65-F5344CB8AC3E}">
        <p14:creationId xmlns:p14="http://schemas.microsoft.com/office/powerpoint/2010/main" val="281912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solidFill>
                  <a:schemeClr val="bg2">
                    <a:lumMod val="50000"/>
                  </a:schemeClr>
                </a:solidFill>
              </a:rPr>
              <a:t>Les travailleurs utilisant une </a:t>
            </a:r>
            <a:br>
              <a:rPr lang="fr-FR" sz="3600" dirty="0">
                <a:solidFill>
                  <a:schemeClr val="bg2">
                    <a:lumMod val="50000"/>
                  </a:schemeClr>
                </a:solidFill>
              </a:rPr>
            </a:br>
            <a:r>
              <a:rPr lang="fr-FR" sz="3600" dirty="0">
                <a:solidFill>
                  <a:schemeClr val="bg2">
                    <a:lumMod val="50000"/>
                  </a:schemeClr>
                </a:solidFill>
              </a:rPr>
              <a:t>plateforme de mise en relation</a:t>
            </a:r>
          </a:p>
        </p:txBody>
      </p:sp>
      <p:sp>
        <p:nvSpPr>
          <p:cNvPr id="7" name="Espace réservé du contenu 6"/>
          <p:cNvSpPr>
            <a:spLocks noGrp="1"/>
          </p:cNvSpPr>
          <p:nvPr>
            <p:ph idx="1"/>
          </p:nvPr>
        </p:nvSpPr>
        <p:spPr/>
        <p:txBody>
          <a:bodyPr>
            <a:normAutofit fontScale="85000" lnSpcReduction="10000"/>
          </a:bodyPr>
          <a:lstStyle/>
          <a:p>
            <a:r>
              <a:rPr lang="fr-FR" dirty="0" smtClean="0"/>
              <a:t>Ce sont des </a:t>
            </a:r>
            <a:r>
              <a:rPr lang="fr-FR" dirty="0" err="1" smtClean="0"/>
              <a:t>travailleurss</a:t>
            </a:r>
            <a:r>
              <a:rPr lang="fr-FR" dirty="0" smtClean="0"/>
              <a:t> indépendants inscrits comme auto-entrepreneur : </a:t>
            </a:r>
          </a:p>
          <a:p>
            <a:pPr lvl="1"/>
            <a:r>
              <a:rPr lang="fr-FR" dirty="0" smtClean="0"/>
              <a:t>Soumis au RSI pour le risque maladie, vieillesse et maternité</a:t>
            </a:r>
          </a:p>
          <a:p>
            <a:r>
              <a:rPr lang="fr-FR" dirty="0" smtClean="0"/>
              <a:t>Droits reconnus par la loi Travail : </a:t>
            </a:r>
          </a:p>
          <a:p>
            <a:pPr lvl="1"/>
            <a:r>
              <a:rPr lang="fr-FR" dirty="0" smtClean="0"/>
              <a:t>Droit de se syndiquer : C. </a:t>
            </a:r>
            <a:r>
              <a:rPr lang="fr-FR" dirty="0" err="1" smtClean="0"/>
              <a:t>trav</a:t>
            </a:r>
            <a:r>
              <a:rPr lang="fr-FR" dirty="0" smtClean="0"/>
              <a:t>., art. L. 7342-6</a:t>
            </a:r>
          </a:p>
          <a:p>
            <a:pPr lvl="1"/>
            <a:r>
              <a:rPr lang="fr-FR" dirty="0" smtClean="0"/>
              <a:t>Droit de cesser son travail pour faire valoir ses droits : C. </a:t>
            </a:r>
            <a:r>
              <a:rPr lang="fr-FR" dirty="0" err="1" smtClean="0"/>
              <a:t>trav</a:t>
            </a:r>
            <a:r>
              <a:rPr lang="fr-FR" dirty="0" smtClean="0"/>
              <a:t>., art. L. 7342-5</a:t>
            </a:r>
          </a:p>
          <a:p>
            <a:pPr lvl="1"/>
            <a:r>
              <a:rPr lang="fr-FR" dirty="0" smtClean="0"/>
              <a:t>Obligation de prendre en charge les contributions pour la formation professionnelle et la cotisation d’une assurance volontaire en matière d’accidents du travail</a:t>
            </a:r>
          </a:p>
          <a:p>
            <a:r>
              <a:rPr lang="fr-FR" dirty="0" smtClean="0"/>
              <a:t>Droit reconnu par la loi Avenir professionnel du 5 septembre 2018 : </a:t>
            </a:r>
          </a:p>
          <a:p>
            <a:pPr lvl="1"/>
            <a:r>
              <a:rPr lang="fr-FR" dirty="0" smtClean="0"/>
              <a:t>Allocations chômage à certaines conditions : seulement si LJ ou RJ avec un plan de redressement subordonné au remplacement du dirigeant, alors qu’augmentation de la CSG</a:t>
            </a:r>
          </a:p>
          <a:p>
            <a:r>
              <a:rPr lang="fr-FR" dirty="0" smtClean="0"/>
              <a:t>Présomption de </a:t>
            </a:r>
            <a:r>
              <a:rPr lang="fr-FR" dirty="0" err="1" smtClean="0"/>
              <a:t>non-salariat</a:t>
            </a:r>
            <a:r>
              <a:rPr lang="fr-FR" dirty="0" smtClean="0"/>
              <a:t>, mais requalification possible</a:t>
            </a:r>
          </a:p>
          <a:p>
            <a:endParaRPr lang="fr-FR" dirty="0"/>
          </a:p>
        </p:txBody>
      </p:sp>
      <p:sp>
        <p:nvSpPr>
          <p:cNvPr id="5" name="Espace réservé du numéro de diapositive 4"/>
          <p:cNvSpPr>
            <a:spLocks noGrp="1"/>
          </p:cNvSpPr>
          <p:nvPr>
            <p:ph type="sldNum" sz="quarter" idx="12"/>
          </p:nvPr>
        </p:nvSpPr>
        <p:spPr/>
        <p:txBody>
          <a:bodyPr/>
          <a:lstStyle/>
          <a:p>
            <a:pPr rtl="0"/>
            <a:fld id="{DA60BA0E-20D0-4E7C-B286-26C960A6788F}" type="slidenum">
              <a:rPr lang="fr-FR" noProof="0" smtClean="0"/>
              <a:t>16</a:t>
            </a:fld>
            <a:endParaRPr lang="fr-FR" noProof="0" dirty="0"/>
          </a:p>
        </p:txBody>
      </p:sp>
    </p:spTree>
    <p:extLst>
      <p:ext uri="{BB962C8B-B14F-4D97-AF65-F5344CB8AC3E}">
        <p14:creationId xmlns:p14="http://schemas.microsoft.com/office/powerpoint/2010/main" val="319444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bg2">
                    <a:lumMod val="50000"/>
                  </a:schemeClr>
                </a:solidFill>
              </a:rPr>
              <a:t>Caractérisation du contrat de travail : arrêt du 28 novembre 2018</a:t>
            </a:r>
            <a:endParaRPr lang="fr-FR" dirty="0">
              <a:solidFill>
                <a:schemeClr val="bg2">
                  <a:lumMod val="50000"/>
                </a:schemeClr>
              </a:solidFill>
            </a:endParaRPr>
          </a:p>
        </p:txBody>
      </p:sp>
      <p:sp>
        <p:nvSpPr>
          <p:cNvPr id="3" name="Espace réservé du contenu 2"/>
          <p:cNvSpPr>
            <a:spLocks noGrp="1"/>
          </p:cNvSpPr>
          <p:nvPr>
            <p:ph idx="1"/>
          </p:nvPr>
        </p:nvSpPr>
        <p:spPr>
          <a:xfrm>
            <a:off x="1117309" y="2348880"/>
            <a:ext cx="10157354" cy="3823320"/>
          </a:xfrm>
        </p:spPr>
        <p:txBody>
          <a:bodyPr>
            <a:normAutofit/>
          </a:bodyPr>
          <a:lstStyle/>
          <a:p>
            <a:r>
              <a:rPr lang="fr-FR" dirty="0" smtClean="0"/>
              <a:t>Rappel de la définition habituelle du contrat de travail</a:t>
            </a:r>
          </a:p>
          <a:p>
            <a:r>
              <a:rPr lang="fr-FR" dirty="0" smtClean="0"/>
              <a:t>Éléments retenus pour la requalification : mise en place d’une surveillance numérique</a:t>
            </a:r>
          </a:p>
          <a:p>
            <a:pPr lvl="1"/>
            <a:r>
              <a:rPr lang="fr-FR" dirty="0" smtClean="0"/>
              <a:t>Système de surveillance</a:t>
            </a:r>
          </a:p>
          <a:p>
            <a:pPr lvl="1"/>
            <a:r>
              <a:rPr lang="fr-FR" dirty="0" smtClean="0"/>
              <a:t>Régime de sanctions par les </a:t>
            </a:r>
            <a:r>
              <a:rPr lang="fr-FR" dirty="0" err="1" smtClean="0"/>
              <a:t>strike</a:t>
            </a:r>
            <a:endParaRPr lang="fr-FR" dirty="0" smtClean="0"/>
          </a:p>
          <a:p>
            <a:r>
              <a:rPr lang="fr-FR" dirty="0" smtClean="0"/>
              <a:t>Eléments écartés ou jugés insuffisants :</a:t>
            </a:r>
          </a:p>
          <a:p>
            <a:pPr lvl="1"/>
            <a:r>
              <a:rPr lang="fr-FR" dirty="0" smtClean="0"/>
              <a:t>Le fait de pouvoir choisir librement ses plages horaires</a:t>
            </a:r>
            <a:endParaRPr lang="fr-FR" dirty="0"/>
          </a:p>
        </p:txBody>
      </p:sp>
      <p:sp>
        <p:nvSpPr>
          <p:cNvPr id="6" name="Espace réservé du numéro de diapositive 5"/>
          <p:cNvSpPr>
            <a:spLocks noGrp="1"/>
          </p:cNvSpPr>
          <p:nvPr>
            <p:ph type="sldNum" sz="quarter" idx="12"/>
          </p:nvPr>
        </p:nvSpPr>
        <p:spPr/>
        <p:txBody>
          <a:bodyPr/>
          <a:lstStyle/>
          <a:p>
            <a:pPr rtl="0"/>
            <a:fld id="{DA60BA0E-20D0-4E7C-B286-26C960A6788F}" type="slidenum">
              <a:rPr lang="fr-FR" noProof="0" smtClean="0"/>
              <a:t>17</a:t>
            </a:fld>
            <a:endParaRPr lang="fr-FR" noProof="0" dirty="0"/>
          </a:p>
        </p:txBody>
      </p:sp>
    </p:spTree>
    <p:extLst>
      <p:ext uri="{BB962C8B-B14F-4D97-AF65-F5344CB8AC3E}">
        <p14:creationId xmlns:p14="http://schemas.microsoft.com/office/powerpoint/2010/main" val="359904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5860" y="188640"/>
            <a:ext cx="10157354" cy="996528"/>
          </a:xfrm>
        </p:spPr>
        <p:txBody>
          <a:bodyPr/>
          <a:lstStyle/>
          <a:p>
            <a:r>
              <a:rPr lang="fr-FR" dirty="0" smtClean="0">
                <a:solidFill>
                  <a:schemeClr val="bg2">
                    <a:lumMod val="50000"/>
                  </a:schemeClr>
                </a:solidFill>
              </a:rPr>
              <a:t>Faisceau d’indices</a:t>
            </a:r>
            <a:endParaRPr lang="fr-FR" dirty="0">
              <a:solidFill>
                <a:schemeClr val="bg2">
                  <a:lumMod val="50000"/>
                </a:schemeClr>
              </a:solidFill>
            </a:endParaRPr>
          </a:p>
        </p:txBody>
      </p:sp>
      <p:graphicFrame>
        <p:nvGraphicFramePr>
          <p:cNvPr id="6" name="Espace réservé du contenu 10"/>
          <p:cNvGraphicFramePr>
            <a:graphicFrameLocks/>
          </p:cNvGraphicFramePr>
          <p:nvPr>
            <p:extLst>
              <p:ext uri="{D42A27DB-BD31-4B8C-83A1-F6EECF244321}">
                <p14:modId xmlns:p14="http://schemas.microsoft.com/office/powerpoint/2010/main" val="1279928638"/>
              </p:ext>
            </p:extLst>
          </p:nvPr>
        </p:nvGraphicFramePr>
        <p:xfrm>
          <a:off x="549796" y="1185168"/>
          <a:ext cx="6192688" cy="5340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Espace réservé du contenu 6"/>
          <p:cNvGraphicFramePr>
            <a:graphicFrameLocks noGrp="1"/>
          </p:cNvGraphicFramePr>
          <p:nvPr>
            <p:ph idx="1"/>
            <p:extLst>
              <p:ext uri="{D42A27DB-BD31-4B8C-83A1-F6EECF244321}">
                <p14:modId xmlns:p14="http://schemas.microsoft.com/office/powerpoint/2010/main" val="2028790233"/>
              </p:ext>
            </p:extLst>
          </p:nvPr>
        </p:nvGraphicFramePr>
        <p:xfrm>
          <a:off x="5734371" y="713976"/>
          <a:ext cx="5540291" cy="58113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Espace réservé du numéro de diapositive 4"/>
          <p:cNvSpPr>
            <a:spLocks noGrp="1"/>
          </p:cNvSpPr>
          <p:nvPr>
            <p:ph type="sldNum" sz="quarter" idx="12"/>
          </p:nvPr>
        </p:nvSpPr>
        <p:spPr/>
        <p:txBody>
          <a:bodyPr/>
          <a:lstStyle/>
          <a:p>
            <a:pPr rtl="0"/>
            <a:fld id="{DA60BA0E-20D0-4E7C-B286-26C960A6788F}" type="slidenum">
              <a:rPr lang="fr-FR" noProof="0" smtClean="0"/>
              <a:t>18</a:t>
            </a:fld>
            <a:endParaRPr lang="fr-FR" noProof="0" dirty="0"/>
          </a:p>
        </p:txBody>
      </p:sp>
    </p:spTree>
    <p:extLst>
      <p:ext uri="{BB962C8B-B14F-4D97-AF65-F5344CB8AC3E}">
        <p14:creationId xmlns:p14="http://schemas.microsoft.com/office/powerpoint/2010/main" val="169120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re 1"/>
          <p:cNvSpPr>
            <a:spLocks noGrp="1"/>
          </p:cNvSpPr>
          <p:nvPr>
            <p:ph type="title"/>
          </p:nvPr>
        </p:nvSpPr>
        <p:spPr>
          <a:xfrm>
            <a:off x="1117309" y="620688"/>
            <a:ext cx="10157354" cy="852512"/>
          </a:xfrm>
        </p:spPr>
        <p:txBody>
          <a:bodyPr>
            <a:normAutofit/>
          </a:bodyPr>
          <a:lstStyle/>
          <a:p>
            <a:pPr eaLnBrk="1" hangingPunct="1"/>
            <a:r>
              <a:rPr lang="fr-FR" altLang="fr-FR" sz="3200" dirty="0">
                <a:solidFill>
                  <a:schemeClr val="bg2">
                    <a:lumMod val="50000"/>
                  </a:schemeClr>
                </a:solidFill>
              </a:rPr>
              <a:t>Mise en place d’un droit à déconnexion</a:t>
            </a:r>
          </a:p>
        </p:txBody>
      </p:sp>
      <p:sp>
        <p:nvSpPr>
          <p:cNvPr id="3" name="Espace réservé du contenu 2"/>
          <p:cNvSpPr>
            <a:spLocks noGrp="1"/>
          </p:cNvSpPr>
          <p:nvPr>
            <p:ph idx="1"/>
          </p:nvPr>
        </p:nvSpPr>
        <p:spPr>
          <a:xfrm>
            <a:off x="1629917" y="1751929"/>
            <a:ext cx="8341914" cy="4485383"/>
          </a:xfrm>
        </p:spPr>
        <p:txBody>
          <a:bodyPr>
            <a:normAutofit fontScale="92500" lnSpcReduction="10000"/>
          </a:bodyPr>
          <a:lstStyle/>
          <a:p>
            <a:pPr eaLnBrk="1" hangingPunct="1">
              <a:defRPr/>
            </a:pPr>
            <a:r>
              <a:rPr lang="fr-FR" dirty="0" smtClean="0"/>
              <a:t>Modalités fixées dans la négociation obligatoire relative à l’égalité  ou à défaut par l’employeur dans le cadre d’une charte établie après consultation du CE ou à défaut des DP et demain du CSE</a:t>
            </a:r>
          </a:p>
          <a:p>
            <a:pPr lvl="1" eaLnBrk="1" hangingPunct="1">
              <a:defRPr/>
            </a:pPr>
            <a:r>
              <a:rPr lang="fr-FR" dirty="0" smtClean="0"/>
              <a:t>Doit prévoir les modalités pour préserver les temps de repos et la vie personnelle et familiale du salarié</a:t>
            </a:r>
          </a:p>
          <a:p>
            <a:pPr lvl="1" eaLnBrk="1" hangingPunct="1">
              <a:defRPr/>
            </a:pPr>
            <a:r>
              <a:rPr lang="fr-FR" dirty="0" smtClean="0"/>
              <a:t>Doit prévoir des actions de formation à destination des salariés et du personnel d’encadrement</a:t>
            </a:r>
          </a:p>
          <a:p>
            <a:pPr lvl="1" eaLnBrk="1" hangingPunct="1">
              <a:defRPr/>
            </a:pPr>
            <a:r>
              <a:rPr lang="fr-FR" dirty="0" smtClean="0"/>
              <a:t>Doit prévoir la </a:t>
            </a:r>
            <a:r>
              <a:rPr lang="fr-FR" dirty="0"/>
              <a:t>mise en place par l’entreprise de dispositifs de régulation </a:t>
            </a:r>
            <a:endParaRPr lang="fr-FR" dirty="0" smtClean="0"/>
          </a:p>
          <a:p>
            <a:pPr eaLnBrk="1" hangingPunct="1">
              <a:defRPr/>
            </a:pPr>
            <a:r>
              <a:rPr lang="fr-FR" dirty="0" smtClean="0"/>
              <a:t>Avec les ordonnances : prévu au nouvel article L. 2242-17 dans les dispositions supplétives de la négociation d’entreprise obligatoire annuelle</a:t>
            </a:r>
            <a:endParaRPr lang="fr-FR" dirty="0"/>
          </a:p>
        </p:txBody>
      </p:sp>
      <p:sp>
        <p:nvSpPr>
          <p:cNvPr id="4" name="Espace réservé du numéro de diapositive 3"/>
          <p:cNvSpPr>
            <a:spLocks noGrp="1"/>
          </p:cNvSpPr>
          <p:nvPr>
            <p:ph type="sldNum" sz="quarter" idx="12"/>
          </p:nvPr>
        </p:nvSpPr>
        <p:spPr/>
        <p:txBody>
          <a:bodyPr/>
          <a:lstStyle/>
          <a:p>
            <a:pPr rtl="0"/>
            <a:fld id="{DA60BA0E-20D0-4E7C-B286-26C960A6788F}" type="slidenum">
              <a:rPr lang="fr-FR" noProof="0" smtClean="0"/>
              <a:t>19</a:t>
            </a:fld>
            <a:endParaRPr lang="fr-FR" noProof="0" dirty="0"/>
          </a:p>
        </p:txBody>
      </p:sp>
    </p:spTree>
    <p:extLst>
      <p:ext uri="{BB962C8B-B14F-4D97-AF65-F5344CB8AC3E}">
        <p14:creationId xmlns:p14="http://schemas.microsoft.com/office/powerpoint/2010/main" val="98479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smtClean="0"/>
              <a:t>Plan de la formation </a:t>
            </a:r>
            <a:endParaRPr lang="fr-FR" dirty="0"/>
          </a:p>
        </p:txBody>
      </p:sp>
      <p:sp>
        <p:nvSpPr>
          <p:cNvPr id="14" name="Espace réservé du contenu 13"/>
          <p:cNvSpPr>
            <a:spLocks noGrp="1"/>
          </p:cNvSpPr>
          <p:nvPr>
            <p:ph idx="1"/>
          </p:nvPr>
        </p:nvSpPr>
        <p:spPr>
          <a:xfrm>
            <a:off x="1197868" y="2276872"/>
            <a:ext cx="10157354" cy="3103240"/>
          </a:xfrm>
        </p:spPr>
        <p:txBody>
          <a:bodyPr rtlCol="0">
            <a:normAutofit/>
          </a:bodyPr>
          <a:lstStyle/>
          <a:p>
            <a:pPr marL="0" indent="0">
              <a:buNone/>
            </a:pPr>
            <a:r>
              <a:rPr lang="fr-FR" dirty="0" smtClean="0"/>
              <a:t>Comment le droit prend-il en compte les besoins de l’entreprise ?</a:t>
            </a:r>
          </a:p>
          <a:p>
            <a:r>
              <a:rPr lang="fr-FR" dirty="0"/>
              <a:t>Une modernisation des </a:t>
            </a:r>
            <a:r>
              <a:rPr lang="fr-FR" dirty="0" smtClean="0"/>
              <a:t>IRP (vue l’année dernière)</a:t>
            </a:r>
            <a:endParaRPr lang="fr-FR" dirty="0"/>
          </a:p>
          <a:p>
            <a:r>
              <a:rPr lang="fr-FR" dirty="0" smtClean="0"/>
              <a:t>Une plus grande flexibilité du droit du travail </a:t>
            </a:r>
          </a:p>
          <a:p>
            <a:r>
              <a:rPr lang="fr-FR" dirty="0" smtClean="0"/>
              <a:t>Une meilleure prise en compte des nouveaux défis</a:t>
            </a:r>
          </a:p>
          <a:p>
            <a:r>
              <a:rPr lang="fr-FR" dirty="0" smtClean="0"/>
              <a:t>Une  meilleure sécurisation et adaptation de la relation de travail </a:t>
            </a:r>
            <a:endParaRPr lang="fr-FR" dirty="0"/>
          </a:p>
          <a:p>
            <a:pPr rtl="0"/>
            <a:endParaRPr lang="fr-FR" dirty="0" smtClean="0"/>
          </a:p>
          <a:p>
            <a:pPr rtl="0"/>
            <a:endParaRPr lang="fr-FR" dirty="0"/>
          </a:p>
        </p:txBody>
      </p:sp>
      <p:sp>
        <p:nvSpPr>
          <p:cNvPr id="3" name="Espace réservé du numéro de diapositive 2"/>
          <p:cNvSpPr>
            <a:spLocks noGrp="1"/>
          </p:cNvSpPr>
          <p:nvPr>
            <p:ph type="sldNum" sz="quarter" idx="12"/>
          </p:nvPr>
        </p:nvSpPr>
        <p:spPr/>
        <p:txBody>
          <a:bodyPr/>
          <a:lstStyle/>
          <a:p>
            <a:pPr rtl="0"/>
            <a:fld id="{DA60BA0E-20D0-4E7C-B286-26C960A6788F}" type="slidenum">
              <a:rPr lang="fr-FR" noProof="0" smtClean="0"/>
              <a:t>2</a:t>
            </a:fld>
            <a:endParaRPr lang="fr-FR" noProof="0"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2">
                    <a:lumMod val="50000"/>
                  </a:schemeClr>
                </a:solidFill>
              </a:rPr>
              <a:t>La liberté d’expression dans les réseaux sociaux</a:t>
            </a:r>
            <a:endParaRPr lang="fr-FR" dirty="0">
              <a:solidFill>
                <a:schemeClr val="bg2">
                  <a:lumMod val="50000"/>
                </a:schemeClr>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t>Liberté d’expression est une liberté fondamentale</a:t>
            </a:r>
          </a:p>
          <a:p>
            <a:r>
              <a:rPr lang="fr-FR" dirty="0" smtClean="0"/>
              <a:t>Limites : </a:t>
            </a:r>
          </a:p>
          <a:p>
            <a:pPr lvl="1"/>
            <a:r>
              <a:rPr lang="fr-FR" dirty="0" smtClean="0"/>
              <a:t>Injures publiques</a:t>
            </a:r>
          </a:p>
          <a:p>
            <a:pPr lvl="1"/>
            <a:r>
              <a:rPr lang="fr-FR" dirty="0" smtClean="0"/>
              <a:t>Diffamations</a:t>
            </a:r>
          </a:p>
          <a:p>
            <a:pPr lvl="1"/>
            <a:r>
              <a:rPr lang="fr-FR" dirty="0" smtClean="0"/>
              <a:t>Non-respect d’une obligation de confidentialité</a:t>
            </a:r>
          </a:p>
          <a:p>
            <a:r>
              <a:rPr lang="fr-FR" dirty="0" smtClean="0"/>
              <a:t>Problèmes sur les réseaux sociaux </a:t>
            </a:r>
          </a:p>
          <a:p>
            <a:pPr lvl="1"/>
            <a:r>
              <a:rPr lang="fr-FR" dirty="0" smtClean="0"/>
              <a:t>Plusieurs arrêts  (20 décembre 2017 et 12 décembre 2018) sont venus préciser que n’était pas publique la conversation faite sur un tel réseau quand : </a:t>
            </a:r>
          </a:p>
          <a:p>
            <a:pPr lvl="2"/>
            <a:r>
              <a:rPr lang="fr-FR" dirty="0" smtClean="0"/>
              <a:t>Paramétrage limitant l’accès à des personnes agréées</a:t>
            </a:r>
          </a:p>
          <a:p>
            <a:pPr lvl="2"/>
            <a:r>
              <a:rPr lang="fr-FR" dirty="0" smtClean="0"/>
              <a:t>Et le nombre de personnes restreint (dans les arrêts 14 personnes)</a:t>
            </a:r>
          </a:p>
          <a:p>
            <a:pPr lvl="1"/>
            <a:r>
              <a:rPr lang="fr-FR" dirty="0" smtClean="0"/>
              <a:t>Dans ce cas : conversion privée, à laquelle n’a pas accès l’employeur</a:t>
            </a:r>
          </a:p>
        </p:txBody>
      </p:sp>
      <p:sp>
        <p:nvSpPr>
          <p:cNvPr id="5" name="Espace réservé du numéro de diapositive 4"/>
          <p:cNvSpPr>
            <a:spLocks noGrp="1"/>
          </p:cNvSpPr>
          <p:nvPr>
            <p:ph type="sldNum" sz="quarter" idx="12"/>
          </p:nvPr>
        </p:nvSpPr>
        <p:spPr/>
        <p:txBody>
          <a:bodyPr/>
          <a:lstStyle/>
          <a:p>
            <a:pPr rtl="0"/>
            <a:fld id="{DA60BA0E-20D0-4E7C-B286-26C960A6788F}" type="slidenum">
              <a:rPr lang="fr-FR" noProof="0" smtClean="0"/>
              <a:t>20</a:t>
            </a:fld>
            <a:endParaRPr lang="fr-FR" noProof="0" dirty="0"/>
          </a:p>
        </p:txBody>
      </p:sp>
    </p:spTree>
    <p:extLst>
      <p:ext uri="{BB962C8B-B14F-4D97-AF65-F5344CB8AC3E}">
        <p14:creationId xmlns:p14="http://schemas.microsoft.com/office/powerpoint/2010/main" val="414481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2">
                    <a:lumMod val="50000"/>
                  </a:schemeClr>
                </a:solidFill>
              </a:rPr>
              <a:t>La protection des lanceurs d’alerte</a:t>
            </a:r>
            <a:endParaRPr lang="fr-FR" dirty="0">
              <a:solidFill>
                <a:schemeClr val="bg2">
                  <a:lumMod val="50000"/>
                </a:schemeClr>
              </a:solidFill>
            </a:endParaRPr>
          </a:p>
        </p:txBody>
      </p:sp>
      <p:sp>
        <p:nvSpPr>
          <p:cNvPr id="3" name="Espace réservé du contenu 2"/>
          <p:cNvSpPr>
            <a:spLocks noGrp="1"/>
          </p:cNvSpPr>
          <p:nvPr>
            <p:ph idx="1"/>
          </p:nvPr>
        </p:nvSpPr>
        <p:spPr/>
        <p:txBody>
          <a:bodyPr/>
          <a:lstStyle/>
          <a:p>
            <a:r>
              <a:rPr lang="fr-FR" dirty="0" smtClean="0"/>
              <a:t>Introduction d’un dispositif avec la loi Sapin II du 9 décembre 2016</a:t>
            </a:r>
          </a:p>
          <a:p>
            <a:pPr marL="0" indent="0">
              <a:buNone/>
            </a:pP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678166315"/>
              </p:ext>
            </p:extLst>
          </p:nvPr>
        </p:nvGraphicFramePr>
        <p:xfrm>
          <a:off x="799927" y="2708920"/>
          <a:ext cx="10508844" cy="3612326"/>
        </p:xfrm>
        <a:graphic>
          <a:graphicData uri="http://schemas.openxmlformats.org/drawingml/2006/table">
            <a:tbl>
              <a:tblPr firstRow="1" bandRow="1">
                <a:tableStyleId>{10A1B5D5-9B99-4C35-A422-299274C87663}</a:tableStyleId>
              </a:tblPr>
              <a:tblGrid>
                <a:gridCol w="5254422"/>
                <a:gridCol w="5254422"/>
              </a:tblGrid>
              <a:tr h="277745">
                <a:tc>
                  <a:txBody>
                    <a:bodyPr/>
                    <a:lstStyle/>
                    <a:p>
                      <a:pPr algn="ctr"/>
                      <a:r>
                        <a:rPr lang="fr-FR" sz="1200" dirty="0" smtClean="0"/>
                        <a:t>Conditions </a:t>
                      </a:r>
                      <a:endParaRPr lang="fr-FR" sz="1200" dirty="0"/>
                    </a:p>
                  </a:txBody>
                  <a:tcPr/>
                </a:tc>
                <a:tc>
                  <a:txBody>
                    <a:bodyPr/>
                    <a:lstStyle/>
                    <a:p>
                      <a:pPr algn="ctr"/>
                      <a:r>
                        <a:rPr lang="fr-FR" sz="1200" dirty="0" smtClean="0"/>
                        <a:t>Procédure</a:t>
                      </a:r>
                      <a:endParaRPr lang="fr-FR" sz="1200" dirty="0"/>
                    </a:p>
                  </a:txBody>
                  <a:tcPr/>
                </a:tc>
              </a:tr>
              <a:tr h="499941">
                <a:tc>
                  <a:txBody>
                    <a:bodyPr/>
                    <a:lstStyle/>
                    <a:p>
                      <a:r>
                        <a:rPr lang="fr-FR" sz="1400" dirty="0" smtClean="0"/>
                        <a:t>Reconnu aux personnes physiques uniquement</a:t>
                      </a:r>
                      <a:r>
                        <a:rPr lang="fr-FR" sz="1400" baseline="0" dirty="0" smtClean="0"/>
                        <a:t> </a:t>
                      </a:r>
                      <a:endParaRPr lang="fr-FR" sz="1400" dirty="0"/>
                    </a:p>
                  </a:txBody>
                  <a:tcPr/>
                </a:tc>
                <a:tc>
                  <a:txBody>
                    <a:bodyPr/>
                    <a:lstStyle/>
                    <a:p>
                      <a:r>
                        <a:rPr lang="fr-FR" sz="1400" dirty="0" smtClean="0"/>
                        <a:t>Procédure</a:t>
                      </a:r>
                      <a:r>
                        <a:rPr lang="fr-FR" sz="1400" baseline="0" dirty="0" smtClean="0"/>
                        <a:t> hiérarchisée : </a:t>
                      </a:r>
                      <a:endParaRPr lang="fr-FR" sz="1400" dirty="0"/>
                    </a:p>
                  </a:txBody>
                  <a:tcPr/>
                </a:tc>
              </a:tr>
              <a:tr h="277745">
                <a:tc>
                  <a:txBody>
                    <a:bodyPr/>
                    <a:lstStyle/>
                    <a:p>
                      <a:r>
                        <a:rPr lang="fr-FR" sz="1400" dirty="0" smtClean="0"/>
                        <a:t>De manière désintéressée</a:t>
                      </a:r>
                      <a:endParaRPr lang="fr-FR" sz="1400" dirty="0"/>
                    </a:p>
                  </a:txBody>
                  <a:tcPr/>
                </a:tc>
                <a:tc>
                  <a:txBody>
                    <a:bodyPr/>
                    <a:lstStyle/>
                    <a:p>
                      <a:r>
                        <a:rPr lang="fr-FR" sz="1400" dirty="0" smtClean="0"/>
                        <a:t>D’abord doit prévenir en interne</a:t>
                      </a:r>
                      <a:r>
                        <a:rPr lang="fr-FR" sz="1400" baseline="0" dirty="0" smtClean="0"/>
                        <a:t>, le supérieur ou le référent (obligatoire dans les entreprises de 50 salariés et plus)  qui doit apporter une réponse dans un délai raisonnable</a:t>
                      </a:r>
                    </a:p>
                    <a:p>
                      <a:endParaRPr lang="fr-FR" sz="1400" dirty="0"/>
                    </a:p>
                  </a:txBody>
                  <a:tcPr/>
                </a:tc>
              </a:tr>
              <a:tr h="277745">
                <a:tc>
                  <a:txBody>
                    <a:bodyPr/>
                    <a:lstStyle/>
                    <a:p>
                      <a:r>
                        <a:rPr lang="fr-FR" sz="1400" dirty="0" smtClean="0"/>
                        <a:t>De bonne</a:t>
                      </a:r>
                      <a:r>
                        <a:rPr lang="fr-FR" sz="1400" baseline="0" dirty="0" smtClean="0"/>
                        <a:t> foi</a:t>
                      </a:r>
                      <a:endParaRPr lang="fr-FR" sz="1400" dirty="0"/>
                    </a:p>
                  </a:txBody>
                  <a:tcPr/>
                </a:tc>
                <a:tc>
                  <a:txBody>
                    <a:bodyPr/>
                    <a:lstStyle/>
                    <a:p>
                      <a:r>
                        <a:rPr lang="fr-FR" sz="1400" dirty="0" smtClean="0"/>
                        <a:t>A défaut de réponse ou si non satisfaisante: peut prévenir les autorités judiciaires, administratives ou professionnelles</a:t>
                      </a:r>
                      <a:endParaRPr lang="fr-FR" sz="1400" dirty="0"/>
                    </a:p>
                  </a:txBody>
                  <a:tcPr/>
                </a:tc>
              </a:tr>
              <a:tr h="1208714">
                <a:tc>
                  <a:txBody>
                    <a:bodyPr/>
                    <a:lstStyle/>
                    <a:p>
                      <a:r>
                        <a:rPr lang="fr-FR" sz="1400" dirty="0" smtClean="0"/>
                        <a:t>Faits sont</a:t>
                      </a:r>
                      <a:r>
                        <a:rPr lang="fr-FR" sz="1400" baseline="0" dirty="0" smtClean="0"/>
                        <a:t> : </a:t>
                      </a:r>
                    </a:p>
                    <a:p>
                      <a:pPr marL="342900" indent="-342900">
                        <a:buFontTx/>
                        <a:buChar char="-"/>
                      </a:pPr>
                      <a:r>
                        <a:rPr lang="fr-FR" sz="1400" baseline="0" dirty="0" smtClean="0"/>
                        <a:t>Des crimes ou des délits</a:t>
                      </a:r>
                    </a:p>
                    <a:p>
                      <a:pPr marL="342900" indent="-342900">
                        <a:buFontTx/>
                        <a:buChar char="-"/>
                      </a:pPr>
                      <a:r>
                        <a:rPr lang="fr-FR" sz="1400" baseline="0" dirty="0" smtClean="0"/>
                        <a:t>Violation grave ou manifeste d’une loi au sens large</a:t>
                      </a:r>
                    </a:p>
                    <a:p>
                      <a:pPr marL="342900" indent="-342900">
                        <a:buFontTx/>
                        <a:buChar char="-"/>
                      </a:pPr>
                      <a:r>
                        <a:rPr lang="fr-FR" sz="1400" baseline="0" dirty="0" smtClean="0"/>
                        <a:t>Qui fait peser une menace grave ou cause un préjudice grave pour l’intérêt général</a:t>
                      </a:r>
                    </a:p>
                  </a:txBody>
                  <a:tcPr/>
                </a:tc>
                <a:tc>
                  <a:txBody>
                    <a:bodyPr/>
                    <a:lstStyle/>
                    <a:p>
                      <a:r>
                        <a:rPr lang="fr-FR" sz="1400" dirty="0" smtClean="0"/>
                        <a:t>A défaut de réponse dans les 3 mois</a:t>
                      </a:r>
                      <a:r>
                        <a:rPr lang="fr-FR" sz="1400" baseline="0" dirty="0" smtClean="0"/>
                        <a:t> : information du public possible</a:t>
                      </a:r>
                    </a:p>
                    <a:p>
                      <a:endParaRPr lang="fr-FR" sz="1400" baseline="0" dirty="0" smtClean="0"/>
                    </a:p>
                    <a:p>
                      <a:r>
                        <a:rPr lang="fr-FR" sz="1400" baseline="0" dirty="0" smtClean="0"/>
                        <a:t>Remarque: il est possible de faire l’étape 2 ou 3 en cas de danger grave et imminent ou de risques de dommages irréversibles. </a:t>
                      </a:r>
                      <a:endParaRPr lang="fr-FR" sz="1400" dirty="0"/>
                    </a:p>
                  </a:txBody>
                  <a:tcPr/>
                </a:tc>
              </a:tr>
            </a:tbl>
          </a:graphicData>
        </a:graphic>
      </p:graphicFrame>
      <p:sp>
        <p:nvSpPr>
          <p:cNvPr id="6" name="Espace réservé du numéro de diapositive 5"/>
          <p:cNvSpPr>
            <a:spLocks noGrp="1"/>
          </p:cNvSpPr>
          <p:nvPr>
            <p:ph type="sldNum" sz="quarter" idx="12"/>
          </p:nvPr>
        </p:nvSpPr>
        <p:spPr/>
        <p:txBody>
          <a:bodyPr/>
          <a:lstStyle/>
          <a:p>
            <a:pPr rtl="0"/>
            <a:fld id="{DA60BA0E-20D0-4E7C-B286-26C960A6788F}" type="slidenum">
              <a:rPr lang="fr-FR" noProof="0" smtClean="0"/>
              <a:t>21</a:t>
            </a:fld>
            <a:endParaRPr lang="fr-FR" noProof="0" dirty="0"/>
          </a:p>
        </p:txBody>
      </p:sp>
    </p:spTree>
    <p:extLst>
      <p:ext uri="{BB962C8B-B14F-4D97-AF65-F5344CB8AC3E}">
        <p14:creationId xmlns:p14="http://schemas.microsoft.com/office/powerpoint/2010/main" val="13808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2">
                    <a:lumMod val="50000"/>
                  </a:schemeClr>
                </a:solidFill>
              </a:rPr>
              <a:t>La liberté religieuse dans l’entreprise</a:t>
            </a:r>
            <a:endParaRPr lang="fr-FR" dirty="0">
              <a:solidFill>
                <a:schemeClr val="bg2">
                  <a:lumMod val="50000"/>
                </a:schemeClr>
              </a:solidFill>
            </a:endParaRPr>
          </a:p>
        </p:txBody>
      </p:sp>
      <p:sp>
        <p:nvSpPr>
          <p:cNvPr id="3" name="Espace réservé du contenu 2"/>
          <p:cNvSpPr>
            <a:spLocks noGrp="1"/>
          </p:cNvSpPr>
          <p:nvPr>
            <p:ph idx="1"/>
          </p:nvPr>
        </p:nvSpPr>
        <p:spPr/>
        <p:txBody>
          <a:bodyPr>
            <a:normAutofit fontScale="92500" lnSpcReduction="20000"/>
          </a:bodyPr>
          <a:lstStyle/>
          <a:p>
            <a:r>
              <a:rPr lang="fr-FR" dirty="0" smtClean="0"/>
              <a:t>Considéré comme une liberté comme les autres jusqu’à la loi Travail : justification et proportionnalité</a:t>
            </a:r>
          </a:p>
          <a:p>
            <a:r>
              <a:rPr lang="fr-FR" dirty="0" smtClean="0"/>
              <a:t>Art. L. 1321-2-1 du Code du travail : </a:t>
            </a:r>
          </a:p>
          <a:p>
            <a:pPr lvl="1"/>
            <a:r>
              <a:rPr lang="fr-FR" dirty="0" smtClean="0"/>
              <a:t>« Le </a:t>
            </a:r>
            <a:r>
              <a:rPr lang="fr-FR" dirty="0"/>
              <a:t>règlement intérieur peut contenir des dispositions inscrivant le principe de neutralité et restreignant la manifestation des convictions des salariés si ces restrictions sont justifiées par l'exercice d'autres libertés et droits fondamentaux ou par les nécessités du bon fonctionnement de l'entreprise et si elles sont proportionnées au but </a:t>
            </a:r>
            <a:r>
              <a:rPr lang="fr-FR" dirty="0" smtClean="0"/>
              <a:t>recherché ».</a:t>
            </a:r>
            <a:endParaRPr lang="fr-FR" dirty="0"/>
          </a:p>
          <a:p>
            <a:r>
              <a:rPr lang="fr-FR" dirty="0" smtClean="0"/>
              <a:t>Arrêt CJUE 14 mars 2017 : </a:t>
            </a:r>
          </a:p>
          <a:p>
            <a:pPr lvl="1"/>
            <a:r>
              <a:rPr lang="fr-FR" dirty="0" smtClean="0"/>
              <a:t>clause du RI peut prévoir l’interdiction de tout signe religieux (neutralité sans distinction ni discrimination). Vérification cependant d’une discrimination indirecte</a:t>
            </a:r>
          </a:p>
          <a:p>
            <a:pPr lvl="1"/>
            <a:r>
              <a:rPr lang="fr-FR" dirty="0" smtClean="0"/>
              <a:t>À défaut de clause dans le RI : l’employeur ne peut tenir compte des desiderata des clients </a:t>
            </a:r>
            <a:endParaRPr lang="fr-FR" dirty="0"/>
          </a:p>
        </p:txBody>
      </p:sp>
      <p:sp>
        <p:nvSpPr>
          <p:cNvPr id="5" name="Espace réservé du numéro de diapositive 4"/>
          <p:cNvSpPr>
            <a:spLocks noGrp="1"/>
          </p:cNvSpPr>
          <p:nvPr>
            <p:ph type="sldNum" sz="quarter" idx="12"/>
          </p:nvPr>
        </p:nvSpPr>
        <p:spPr/>
        <p:txBody>
          <a:bodyPr/>
          <a:lstStyle/>
          <a:p>
            <a:pPr rtl="0"/>
            <a:fld id="{DA60BA0E-20D0-4E7C-B286-26C960A6788F}" type="slidenum">
              <a:rPr lang="fr-FR" noProof="0" smtClean="0"/>
              <a:t>22</a:t>
            </a:fld>
            <a:endParaRPr lang="fr-FR" noProof="0" dirty="0"/>
          </a:p>
        </p:txBody>
      </p:sp>
    </p:spTree>
    <p:extLst>
      <p:ext uri="{BB962C8B-B14F-4D97-AF65-F5344CB8AC3E}">
        <p14:creationId xmlns:p14="http://schemas.microsoft.com/office/powerpoint/2010/main" val="233797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7309" y="76200"/>
            <a:ext cx="10157354" cy="1048544"/>
          </a:xfrm>
        </p:spPr>
        <p:txBody>
          <a:bodyPr>
            <a:normAutofit/>
          </a:bodyPr>
          <a:lstStyle/>
          <a:p>
            <a:r>
              <a:rPr lang="fr-FR" sz="3200" dirty="0" smtClean="0">
                <a:solidFill>
                  <a:schemeClr val="bg2">
                    <a:lumMod val="50000"/>
                  </a:schemeClr>
                </a:solidFill>
              </a:rPr>
              <a:t>La protection des données personnelles des salariés</a:t>
            </a:r>
            <a:endParaRPr lang="fr-FR" sz="3200" dirty="0">
              <a:solidFill>
                <a:schemeClr val="bg2">
                  <a:lumMod val="50000"/>
                </a:schemeClr>
              </a:solidFill>
            </a:endParaRPr>
          </a:p>
        </p:txBody>
      </p:sp>
      <p:sp>
        <p:nvSpPr>
          <p:cNvPr id="3" name="Espace réservé du contenu 2"/>
          <p:cNvSpPr>
            <a:spLocks noGrp="1"/>
          </p:cNvSpPr>
          <p:nvPr>
            <p:ph idx="1"/>
          </p:nvPr>
        </p:nvSpPr>
        <p:spPr>
          <a:xfrm>
            <a:off x="1117309" y="1124744"/>
            <a:ext cx="10157354" cy="5400600"/>
          </a:xfrm>
        </p:spPr>
        <p:txBody>
          <a:bodyPr>
            <a:normAutofit fontScale="47500" lnSpcReduction="20000"/>
          </a:bodyPr>
          <a:lstStyle/>
          <a:p>
            <a:r>
              <a:rPr lang="fr-FR" sz="3800" dirty="0" smtClean="0"/>
              <a:t>Présomption de respect des données personnelles par l’employeur</a:t>
            </a:r>
          </a:p>
          <a:p>
            <a:r>
              <a:rPr lang="fr-FR" sz="3800" dirty="0" smtClean="0"/>
              <a:t>Mais obligation d’établir la conformité du RGPD : moyens de contrôle de la CNIL</a:t>
            </a:r>
          </a:p>
          <a:p>
            <a:pPr lvl="1"/>
            <a:r>
              <a:rPr lang="fr-FR" sz="3400" dirty="0" smtClean="0"/>
              <a:t>Information des salariés en principe sans consentement</a:t>
            </a:r>
          </a:p>
          <a:p>
            <a:pPr lvl="1"/>
            <a:r>
              <a:rPr lang="fr-FR" sz="3400" dirty="0" smtClean="0"/>
              <a:t>L’ensemble des données collectées doivent être justifiées </a:t>
            </a:r>
          </a:p>
          <a:p>
            <a:pPr lvl="2"/>
            <a:r>
              <a:rPr lang="fr-FR" sz="2500" dirty="0" smtClean="0"/>
              <a:t>Par une obligation légale : déclaration par exemple</a:t>
            </a:r>
          </a:p>
          <a:p>
            <a:pPr lvl="2"/>
            <a:r>
              <a:rPr lang="fr-FR" sz="2500" dirty="0" smtClean="0"/>
              <a:t>Ou intérêt légitime : surveillance par exemple</a:t>
            </a:r>
          </a:p>
          <a:p>
            <a:pPr lvl="1"/>
            <a:r>
              <a:rPr lang="fr-FR" sz="3400" dirty="0" smtClean="0"/>
              <a:t>Chaque collecte doit répondre à une finalité précise et interdiction des détournements de finalités</a:t>
            </a:r>
          </a:p>
          <a:p>
            <a:pPr lvl="1"/>
            <a:r>
              <a:rPr lang="fr-FR" sz="3400" dirty="0" smtClean="0"/>
              <a:t>Adéquation des données collectées au regard de la finalité: interdiction de collecter des données relatives aux opinions par ex.</a:t>
            </a:r>
          </a:p>
          <a:p>
            <a:pPr lvl="1"/>
            <a:r>
              <a:rPr lang="fr-FR" sz="3400" dirty="0" smtClean="0"/>
              <a:t>La durée de conservation ne doit pas être excessive</a:t>
            </a:r>
          </a:p>
          <a:p>
            <a:pPr lvl="1"/>
            <a:r>
              <a:rPr lang="fr-FR" sz="3400" dirty="0" smtClean="0"/>
              <a:t>Vérification du niveau de sécurité pour éviter la violation des données</a:t>
            </a:r>
          </a:p>
          <a:p>
            <a:pPr lvl="1"/>
            <a:r>
              <a:rPr lang="fr-FR" sz="3400" dirty="0" smtClean="0"/>
              <a:t>Droit d’accès des données et de correction</a:t>
            </a:r>
          </a:p>
          <a:p>
            <a:pPr lvl="1"/>
            <a:r>
              <a:rPr lang="fr-FR" sz="3400" dirty="0" smtClean="0"/>
              <a:t>Droit à la portabilité des données : peut les récupérer sous une forme aisément utilisable auprès d’un tiers, pour les données librement données</a:t>
            </a:r>
          </a:p>
          <a:p>
            <a:r>
              <a:rPr lang="fr-FR" sz="3800" dirty="0" smtClean="0"/>
              <a:t>Obligation de mettre en place un délégué à la protection des données personnelles pour celles qui traitent ces données à grande échelle</a:t>
            </a:r>
          </a:p>
          <a:p>
            <a:endParaRPr lang="fr-FR" dirty="0"/>
          </a:p>
        </p:txBody>
      </p:sp>
      <p:sp>
        <p:nvSpPr>
          <p:cNvPr id="5" name="Espace réservé du numéro de diapositive 4"/>
          <p:cNvSpPr>
            <a:spLocks noGrp="1"/>
          </p:cNvSpPr>
          <p:nvPr>
            <p:ph type="sldNum" sz="quarter" idx="12"/>
          </p:nvPr>
        </p:nvSpPr>
        <p:spPr/>
        <p:txBody>
          <a:bodyPr/>
          <a:lstStyle/>
          <a:p>
            <a:pPr rtl="0"/>
            <a:fld id="{DA60BA0E-20D0-4E7C-B286-26C960A6788F}" type="slidenum">
              <a:rPr lang="fr-FR" noProof="0" smtClean="0"/>
              <a:t>23</a:t>
            </a:fld>
            <a:endParaRPr lang="fr-FR" noProof="0" dirty="0"/>
          </a:p>
        </p:txBody>
      </p:sp>
    </p:spTree>
    <p:extLst>
      <p:ext uri="{BB962C8B-B14F-4D97-AF65-F5344CB8AC3E}">
        <p14:creationId xmlns:p14="http://schemas.microsoft.com/office/powerpoint/2010/main" val="350122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
            </a:r>
            <a:br>
              <a:rPr lang="fr-FR" dirty="0"/>
            </a:br>
            <a:endParaRPr lang="fr-FR" dirty="0"/>
          </a:p>
        </p:txBody>
      </p:sp>
      <p:sp>
        <p:nvSpPr>
          <p:cNvPr id="3" name="Espace réservé du texte 2"/>
          <p:cNvSpPr>
            <a:spLocks noGrp="1"/>
          </p:cNvSpPr>
          <p:nvPr>
            <p:ph type="body" idx="1"/>
          </p:nvPr>
        </p:nvSpPr>
        <p:spPr>
          <a:xfrm>
            <a:off x="812589" y="3124200"/>
            <a:ext cx="7008574" cy="2609056"/>
          </a:xfrm>
        </p:spPr>
        <p:txBody>
          <a:bodyPr>
            <a:normAutofit/>
          </a:bodyPr>
          <a:lstStyle/>
          <a:p>
            <a:r>
              <a:rPr lang="fr-FR" sz="3900" b="1" dirty="0">
                <a:solidFill>
                  <a:schemeClr val="bg2">
                    <a:lumMod val="50000"/>
                  </a:schemeClr>
                </a:solidFill>
              </a:rPr>
              <a:t>Une  meilleure sécurisation et adaptation de la relation de travail </a:t>
            </a:r>
          </a:p>
          <a:p>
            <a:endParaRPr lang="fr-FR" dirty="0"/>
          </a:p>
        </p:txBody>
      </p:sp>
    </p:spTree>
    <p:extLst>
      <p:ext uri="{BB962C8B-B14F-4D97-AF65-F5344CB8AC3E}">
        <p14:creationId xmlns:p14="http://schemas.microsoft.com/office/powerpoint/2010/main" val="56524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37828" y="116632"/>
            <a:ext cx="10877434" cy="964952"/>
          </a:xfrm>
        </p:spPr>
        <p:txBody>
          <a:bodyPr>
            <a:noAutofit/>
          </a:bodyPr>
          <a:lstStyle/>
          <a:p>
            <a:r>
              <a:rPr lang="fr-FR" sz="2800" dirty="0" smtClean="0"/>
              <a:t>Un nouveau moyen pour adapter le contrat de travail à la situation : les accords de performance collective</a:t>
            </a:r>
            <a:endParaRPr lang="fr-FR" sz="2800" dirty="0"/>
          </a:p>
        </p:txBody>
      </p:sp>
      <p:sp>
        <p:nvSpPr>
          <p:cNvPr id="7" name="Espace réservé du texte 6"/>
          <p:cNvSpPr>
            <a:spLocks noGrp="1"/>
          </p:cNvSpPr>
          <p:nvPr>
            <p:ph type="body" idx="1"/>
          </p:nvPr>
        </p:nvSpPr>
        <p:spPr>
          <a:xfrm>
            <a:off x="985907" y="1325740"/>
            <a:ext cx="5108506" cy="884060"/>
          </a:xfrm>
        </p:spPr>
        <p:txBody>
          <a:bodyPr/>
          <a:lstStyle/>
          <a:p>
            <a:r>
              <a:rPr lang="fr-FR" dirty="0">
                <a:solidFill>
                  <a:schemeClr val="bg2">
                    <a:lumMod val="50000"/>
                  </a:schemeClr>
                </a:solidFill>
              </a:rPr>
              <a:t>Conclusion des </a:t>
            </a:r>
            <a:r>
              <a:rPr lang="fr-FR" dirty="0" smtClean="0">
                <a:solidFill>
                  <a:schemeClr val="bg2">
                    <a:lumMod val="50000"/>
                  </a:schemeClr>
                </a:solidFill>
              </a:rPr>
              <a:t>ces accords</a:t>
            </a:r>
            <a:endParaRPr lang="fr-FR" dirty="0">
              <a:solidFill>
                <a:schemeClr val="bg2">
                  <a:lumMod val="50000"/>
                </a:schemeClr>
              </a:solidFill>
            </a:endParaRPr>
          </a:p>
          <a:p>
            <a:endParaRPr lang="fr-FR" dirty="0"/>
          </a:p>
        </p:txBody>
      </p:sp>
      <p:sp>
        <p:nvSpPr>
          <p:cNvPr id="5" name="Espace réservé du contenu 4"/>
          <p:cNvSpPr>
            <a:spLocks noGrp="1"/>
          </p:cNvSpPr>
          <p:nvPr>
            <p:ph sz="half" idx="2"/>
          </p:nvPr>
        </p:nvSpPr>
        <p:spPr>
          <a:xfrm>
            <a:off x="1125859" y="1837804"/>
            <a:ext cx="4968553" cy="4759548"/>
          </a:xfrm>
        </p:spPr>
        <p:txBody>
          <a:bodyPr>
            <a:normAutofit fontScale="47500" lnSpcReduction="20000"/>
          </a:bodyPr>
          <a:lstStyle/>
          <a:p>
            <a:r>
              <a:rPr lang="fr-FR" sz="3800" dirty="0" smtClean="0"/>
              <a:t>Aucune </a:t>
            </a:r>
            <a:r>
              <a:rPr lang="fr-FR" sz="3800" dirty="0"/>
              <a:t>exigence de l’existence de graves difficultés </a:t>
            </a:r>
            <a:endParaRPr lang="fr-FR" sz="3800" dirty="0" smtClean="0"/>
          </a:p>
          <a:p>
            <a:r>
              <a:rPr lang="fr-FR" sz="3800" dirty="0" smtClean="0"/>
              <a:t>Conditions de conclusion de droit commun</a:t>
            </a:r>
            <a:endParaRPr lang="fr-FR" sz="3800" dirty="0"/>
          </a:p>
          <a:p>
            <a:pPr fontAlgn="t"/>
            <a:r>
              <a:rPr lang="fr-FR" sz="3800" dirty="0"/>
              <a:t>Contenu obligatoire </a:t>
            </a:r>
            <a:r>
              <a:rPr lang="fr-FR" sz="3800" dirty="0" smtClean="0"/>
              <a:t> </a:t>
            </a:r>
            <a:r>
              <a:rPr lang="fr-FR" sz="2300" dirty="0" smtClean="0"/>
              <a:t>: </a:t>
            </a:r>
            <a:endParaRPr lang="fr-FR" sz="2300" dirty="0"/>
          </a:p>
          <a:p>
            <a:pPr lvl="1" fontAlgn="t"/>
            <a:r>
              <a:rPr lang="fr-FR" sz="2100" dirty="0"/>
              <a:t>Préambule avec les objectifs</a:t>
            </a:r>
          </a:p>
          <a:p>
            <a:pPr fontAlgn="t"/>
            <a:r>
              <a:rPr lang="fr-FR" sz="3400" dirty="0"/>
              <a:t> </a:t>
            </a:r>
            <a:r>
              <a:rPr lang="fr-FR" sz="3400" dirty="0" smtClean="0"/>
              <a:t>Contenu </a:t>
            </a:r>
            <a:r>
              <a:rPr lang="fr-FR" sz="3400" dirty="0"/>
              <a:t>facultatif</a:t>
            </a:r>
            <a:r>
              <a:rPr lang="fr-FR" sz="2900" dirty="0"/>
              <a:t> </a:t>
            </a:r>
            <a:r>
              <a:rPr lang="fr-FR" sz="2300" dirty="0"/>
              <a:t>: </a:t>
            </a:r>
          </a:p>
          <a:p>
            <a:pPr lvl="1" fontAlgn="t"/>
            <a:r>
              <a:rPr lang="fr-FR" sz="2100" dirty="0"/>
              <a:t>Modalités de suivi</a:t>
            </a:r>
          </a:p>
          <a:p>
            <a:pPr lvl="1" fontAlgn="t"/>
            <a:r>
              <a:rPr lang="fr-FR" sz="2100" dirty="0"/>
              <a:t>Modalités de conciliation vie professionnelle et vie personnelle</a:t>
            </a:r>
          </a:p>
          <a:p>
            <a:pPr lvl="1" fontAlgn="t"/>
            <a:r>
              <a:rPr lang="fr-FR" sz="2100" dirty="0"/>
              <a:t>Efforts demandés aux mandataires, actionnaires et dirigeants salariés</a:t>
            </a:r>
          </a:p>
          <a:p>
            <a:pPr fontAlgn="t"/>
            <a:r>
              <a:rPr lang="fr-FR" sz="3400" dirty="0"/>
              <a:t>Il peut </a:t>
            </a:r>
            <a:r>
              <a:rPr lang="fr-FR" sz="3400" dirty="0" smtClean="0"/>
              <a:t>aménager </a:t>
            </a:r>
            <a:r>
              <a:rPr lang="fr-FR" sz="2900" dirty="0" smtClean="0"/>
              <a:t>: </a:t>
            </a:r>
          </a:p>
          <a:p>
            <a:pPr lvl="1" fontAlgn="t"/>
            <a:r>
              <a:rPr lang="fr-FR" sz="2100" dirty="0" smtClean="0"/>
              <a:t> </a:t>
            </a:r>
            <a:r>
              <a:rPr lang="fr-FR" sz="2100" dirty="0"/>
              <a:t>la durée de travail, </a:t>
            </a:r>
            <a:endParaRPr lang="fr-FR" sz="2100" dirty="0" smtClean="0"/>
          </a:p>
          <a:p>
            <a:pPr lvl="1" fontAlgn="t"/>
            <a:r>
              <a:rPr lang="fr-FR" sz="2100" dirty="0" smtClean="0"/>
              <a:t>la </a:t>
            </a:r>
            <a:r>
              <a:rPr lang="fr-FR" sz="2100" dirty="0"/>
              <a:t>rémunération </a:t>
            </a:r>
          </a:p>
          <a:p>
            <a:pPr lvl="1" fontAlgn="t"/>
            <a:r>
              <a:rPr lang="fr-FR" sz="2100" dirty="0" smtClean="0"/>
              <a:t> </a:t>
            </a:r>
            <a:r>
              <a:rPr lang="fr-FR" sz="2100" dirty="0"/>
              <a:t>les conditions de la mobilité professionnelle ou géographique. </a:t>
            </a:r>
          </a:p>
          <a:p>
            <a:endParaRPr lang="fr-FR" dirty="0"/>
          </a:p>
        </p:txBody>
      </p:sp>
      <p:sp>
        <p:nvSpPr>
          <p:cNvPr id="8" name="Espace réservé du texte 7"/>
          <p:cNvSpPr>
            <a:spLocks noGrp="1"/>
          </p:cNvSpPr>
          <p:nvPr>
            <p:ph type="body" sz="quarter" idx="3"/>
          </p:nvPr>
        </p:nvSpPr>
        <p:spPr>
          <a:xfrm>
            <a:off x="6454452" y="1325740"/>
            <a:ext cx="4973041" cy="512064"/>
          </a:xfrm>
        </p:spPr>
        <p:txBody>
          <a:bodyPr/>
          <a:lstStyle/>
          <a:p>
            <a:r>
              <a:rPr lang="fr-FR" dirty="0" smtClean="0">
                <a:solidFill>
                  <a:schemeClr val="bg2">
                    <a:lumMod val="50000"/>
                  </a:schemeClr>
                </a:solidFill>
              </a:rPr>
              <a:t>Conséquences de ces accords </a:t>
            </a:r>
            <a:endParaRPr lang="fr-FR" dirty="0">
              <a:solidFill>
                <a:schemeClr val="bg2">
                  <a:lumMod val="50000"/>
                </a:schemeClr>
              </a:solidFill>
            </a:endParaRPr>
          </a:p>
        </p:txBody>
      </p:sp>
      <p:sp>
        <p:nvSpPr>
          <p:cNvPr id="6" name="Espace réservé du contenu 5"/>
          <p:cNvSpPr>
            <a:spLocks noGrp="1"/>
          </p:cNvSpPr>
          <p:nvPr>
            <p:ph sz="quarter" idx="4"/>
          </p:nvPr>
        </p:nvSpPr>
        <p:spPr>
          <a:xfrm>
            <a:off x="6094412" y="1837804"/>
            <a:ext cx="5472608" cy="4515392"/>
          </a:xfrm>
        </p:spPr>
        <p:txBody>
          <a:bodyPr>
            <a:noAutofit/>
          </a:bodyPr>
          <a:lstStyle/>
          <a:p>
            <a:pPr fontAlgn="t">
              <a:lnSpc>
                <a:spcPct val="100000"/>
              </a:lnSpc>
            </a:pPr>
            <a:r>
              <a:rPr lang="fr-FR" sz="1600" dirty="0" smtClean="0"/>
              <a:t>Durée </a:t>
            </a:r>
            <a:r>
              <a:rPr lang="fr-FR" sz="1600" dirty="0"/>
              <a:t>non prévue</a:t>
            </a:r>
          </a:p>
          <a:p>
            <a:pPr fontAlgn="t">
              <a:lnSpc>
                <a:spcPct val="100000"/>
              </a:lnSpc>
            </a:pPr>
            <a:r>
              <a:rPr lang="fr-FR" sz="1600" dirty="0"/>
              <a:t>Délai pour faire connaître son refus par écrit : 1 </a:t>
            </a:r>
            <a:r>
              <a:rPr lang="fr-FR" sz="1600" dirty="0" smtClean="0"/>
              <a:t>mois</a:t>
            </a:r>
          </a:p>
          <a:p>
            <a:pPr fontAlgn="t">
              <a:lnSpc>
                <a:spcPct val="100000"/>
              </a:lnSpc>
            </a:pPr>
            <a:r>
              <a:rPr lang="fr-FR" sz="1600" dirty="0" smtClean="0"/>
              <a:t>En cas d’acceptation : Substitution </a:t>
            </a:r>
            <a:r>
              <a:rPr lang="fr-FR" sz="1600" dirty="0"/>
              <a:t>de plein droit des clauses contraires et incompatibles </a:t>
            </a:r>
          </a:p>
          <a:p>
            <a:pPr fontAlgn="t">
              <a:lnSpc>
                <a:spcPct val="100000"/>
              </a:lnSpc>
            </a:pPr>
            <a:r>
              <a:rPr lang="fr-FR" sz="1600" dirty="0"/>
              <a:t>En cas de refus : licenciement pour motif spécifique </a:t>
            </a:r>
          </a:p>
          <a:p>
            <a:pPr lvl="1" fontAlgn="t">
              <a:lnSpc>
                <a:spcPct val="100000"/>
              </a:lnSpc>
            </a:pPr>
            <a:r>
              <a:rPr lang="fr-FR" sz="1200" dirty="0"/>
              <a:t>Suppression du parcours d’accompagnement personnalisé</a:t>
            </a:r>
          </a:p>
          <a:p>
            <a:pPr lvl="1" fontAlgn="t">
              <a:lnSpc>
                <a:spcPct val="100000"/>
              </a:lnSpc>
            </a:pPr>
            <a:r>
              <a:rPr lang="fr-FR" sz="1200" dirty="0"/>
              <a:t> </a:t>
            </a:r>
            <a:r>
              <a:rPr lang="fr-FR" sz="1200" dirty="0" smtClean="0"/>
              <a:t>La </a:t>
            </a:r>
            <a:r>
              <a:rPr lang="fr-FR" sz="1200" dirty="0"/>
              <a:t>cause réelle et sérieuse est présumée exister</a:t>
            </a:r>
          </a:p>
          <a:p>
            <a:pPr lvl="1" fontAlgn="t">
              <a:lnSpc>
                <a:spcPct val="100000"/>
              </a:lnSpc>
            </a:pPr>
            <a:r>
              <a:rPr lang="fr-FR" sz="1200" dirty="0"/>
              <a:t>Procédure du licenciement individuel pour motif personnel </a:t>
            </a:r>
          </a:p>
          <a:p>
            <a:pPr lvl="1" fontAlgn="t">
              <a:lnSpc>
                <a:spcPct val="100000"/>
              </a:lnSpc>
            </a:pPr>
            <a:r>
              <a:rPr lang="fr-FR" sz="1200" dirty="0"/>
              <a:t>Respect du préavis, indemnité de licenciement et certificat de travail et reçu pour solde de tout compte</a:t>
            </a:r>
          </a:p>
          <a:p>
            <a:pPr lvl="1" fontAlgn="t">
              <a:lnSpc>
                <a:spcPct val="100000"/>
              </a:lnSpc>
            </a:pPr>
            <a:r>
              <a:rPr lang="fr-FR" sz="1200" dirty="0"/>
              <a:t>Abondement du compte personnel de formation par </a:t>
            </a:r>
            <a:r>
              <a:rPr lang="fr-FR" sz="1200" dirty="0" smtClean="0"/>
              <a:t>l’employeur </a:t>
            </a:r>
            <a:endParaRPr lang="fr-FR" sz="1200" dirty="0"/>
          </a:p>
        </p:txBody>
      </p:sp>
      <p:sp>
        <p:nvSpPr>
          <p:cNvPr id="10" name="Espace réservé du numéro de diapositive 9"/>
          <p:cNvSpPr>
            <a:spLocks noGrp="1"/>
          </p:cNvSpPr>
          <p:nvPr>
            <p:ph type="sldNum" sz="quarter" idx="12"/>
          </p:nvPr>
        </p:nvSpPr>
        <p:spPr/>
        <p:txBody>
          <a:bodyPr/>
          <a:lstStyle/>
          <a:p>
            <a:pPr rtl="0"/>
            <a:fld id="{EB37DED6-D4C7-42EE-AB49-D2E39E64FDE4}" type="slidenum">
              <a:rPr lang="fr-FR" noProof="0" smtClean="0"/>
              <a:t>25</a:t>
            </a:fld>
            <a:endParaRPr lang="fr-FR" noProof="0" dirty="0"/>
          </a:p>
        </p:txBody>
      </p:sp>
    </p:spTree>
    <p:extLst>
      <p:ext uri="{BB962C8B-B14F-4D97-AF65-F5344CB8AC3E}">
        <p14:creationId xmlns:p14="http://schemas.microsoft.com/office/powerpoint/2010/main" val="39918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solidFill>
                  <a:schemeClr val="bg2">
                    <a:lumMod val="50000"/>
                  </a:schemeClr>
                </a:solidFill>
              </a:rPr>
              <a:t>La sécurisation de la rupture du contrat</a:t>
            </a:r>
            <a:endParaRPr lang="fr-FR" dirty="0">
              <a:solidFill>
                <a:schemeClr val="bg2">
                  <a:lumMod val="50000"/>
                </a:schemeClr>
              </a:solidFill>
            </a:endParaRPr>
          </a:p>
        </p:txBody>
      </p:sp>
      <p:sp>
        <p:nvSpPr>
          <p:cNvPr id="5" name="Espace réservé du contenu 4"/>
          <p:cNvSpPr>
            <a:spLocks noGrp="1"/>
          </p:cNvSpPr>
          <p:nvPr>
            <p:ph sz="half" idx="1"/>
          </p:nvPr>
        </p:nvSpPr>
        <p:spPr>
          <a:xfrm>
            <a:off x="1117309" y="1701800"/>
            <a:ext cx="2672847" cy="4470400"/>
          </a:xfrm>
        </p:spPr>
        <p:txBody>
          <a:bodyPr>
            <a:normAutofit fontScale="92500" lnSpcReduction="20000"/>
          </a:bodyPr>
          <a:lstStyle/>
          <a:p>
            <a:r>
              <a:rPr lang="fr-FR" dirty="0" smtClean="0"/>
              <a:t>Raisons économiques invoquées : </a:t>
            </a:r>
          </a:p>
          <a:p>
            <a:pPr lvl="1"/>
            <a:r>
              <a:rPr lang="fr-FR" dirty="0" smtClean="0"/>
              <a:t>le coût, </a:t>
            </a:r>
          </a:p>
          <a:p>
            <a:pPr lvl="1"/>
            <a:r>
              <a:rPr lang="fr-FR" dirty="0" smtClean="0"/>
              <a:t>la volonté de favoriser l’embauche</a:t>
            </a:r>
          </a:p>
          <a:p>
            <a:endParaRPr lang="fr-FR" dirty="0" smtClean="0"/>
          </a:p>
          <a:p>
            <a:endParaRPr lang="fr-FR" dirty="0"/>
          </a:p>
        </p:txBody>
      </p:sp>
      <p:sp>
        <p:nvSpPr>
          <p:cNvPr id="6" name="Espace réservé du contenu 5"/>
          <p:cNvSpPr>
            <a:spLocks noGrp="1"/>
          </p:cNvSpPr>
          <p:nvPr>
            <p:ph sz="half" idx="2"/>
          </p:nvPr>
        </p:nvSpPr>
        <p:spPr>
          <a:xfrm>
            <a:off x="4150196" y="1701800"/>
            <a:ext cx="7124467" cy="4470400"/>
          </a:xfrm>
        </p:spPr>
        <p:txBody>
          <a:bodyPr>
            <a:normAutofit fontScale="92500" lnSpcReduction="20000"/>
          </a:bodyPr>
          <a:lstStyle/>
          <a:p>
            <a:r>
              <a:rPr lang="fr-FR" dirty="0"/>
              <a:t>Moyens : </a:t>
            </a:r>
            <a:endParaRPr lang="fr-FR" dirty="0" smtClean="0"/>
          </a:p>
          <a:p>
            <a:pPr lvl="1"/>
            <a:r>
              <a:rPr lang="fr-FR" dirty="0" smtClean="0"/>
              <a:t>Définition du licenciement économique dans la loi Travail</a:t>
            </a:r>
          </a:p>
          <a:p>
            <a:pPr lvl="1"/>
            <a:r>
              <a:rPr lang="fr-FR" dirty="0" smtClean="0"/>
              <a:t>Possibilité de demander des précisions sur le motif du licenciement</a:t>
            </a:r>
          </a:p>
          <a:p>
            <a:pPr lvl="1"/>
            <a:r>
              <a:rPr lang="fr-FR" dirty="0" smtClean="0"/>
              <a:t>Encadrement des indemnités de licenciement sans cause réelle et sérieuse en fonction de l’ancienneté du salarié</a:t>
            </a:r>
          </a:p>
          <a:p>
            <a:pPr lvl="1"/>
            <a:r>
              <a:rPr lang="fr-FR" dirty="0" smtClean="0"/>
              <a:t>Limitation du délai pour contester la rupture : passe de 2 ans à 1 an</a:t>
            </a:r>
          </a:p>
          <a:p>
            <a:pPr lvl="1"/>
            <a:r>
              <a:rPr lang="fr-FR" dirty="0" smtClean="0"/>
              <a:t>Présomptions de cause réelle et sérieuse posées notamment dans les accords de performance collective</a:t>
            </a:r>
          </a:p>
          <a:p>
            <a:pPr lvl="1"/>
            <a:r>
              <a:rPr lang="fr-FR" dirty="0" smtClean="0"/>
              <a:t>Développement des ruptures d’un commun accord : rupture conventionnelle individuelle et collective</a:t>
            </a:r>
          </a:p>
          <a:p>
            <a:pPr marL="0" indent="0">
              <a:buNone/>
            </a:pPr>
            <a:endParaRPr lang="fr-FR" dirty="0"/>
          </a:p>
          <a:p>
            <a:pPr marL="0" indent="0">
              <a:buNone/>
            </a:pPr>
            <a:endParaRPr lang="fr-FR" dirty="0"/>
          </a:p>
          <a:p>
            <a:endParaRPr lang="fr-FR" dirty="0"/>
          </a:p>
        </p:txBody>
      </p:sp>
      <p:sp>
        <p:nvSpPr>
          <p:cNvPr id="8" name="Espace réservé du numéro de diapositive 7"/>
          <p:cNvSpPr>
            <a:spLocks noGrp="1"/>
          </p:cNvSpPr>
          <p:nvPr>
            <p:ph type="sldNum" sz="quarter" idx="12"/>
          </p:nvPr>
        </p:nvSpPr>
        <p:spPr/>
        <p:txBody>
          <a:bodyPr/>
          <a:lstStyle/>
          <a:p>
            <a:pPr rtl="0"/>
            <a:fld id="{EB37DED6-D4C7-42EE-AB49-D2E39E64FDE4}" type="slidenum">
              <a:rPr lang="fr-FR" noProof="0" smtClean="0"/>
              <a:t>26</a:t>
            </a:fld>
            <a:endParaRPr lang="fr-FR" noProof="0" dirty="0"/>
          </a:p>
        </p:txBody>
      </p:sp>
    </p:spTree>
    <p:extLst>
      <p:ext uri="{BB962C8B-B14F-4D97-AF65-F5344CB8AC3E}">
        <p14:creationId xmlns:p14="http://schemas.microsoft.com/office/powerpoint/2010/main" val="158951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chemeClr val="bg2">
                    <a:lumMod val="50000"/>
                  </a:schemeClr>
                </a:solidFill>
              </a:rPr>
              <a:t/>
            </a:r>
            <a:br>
              <a:rPr lang="fr-FR" dirty="0">
                <a:solidFill>
                  <a:schemeClr val="bg2">
                    <a:lumMod val="50000"/>
                  </a:schemeClr>
                </a:solidFill>
              </a:rPr>
            </a:br>
            <a:r>
              <a:rPr lang="fr-FR" dirty="0">
                <a:solidFill>
                  <a:schemeClr val="bg2">
                    <a:lumMod val="50000"/>
                  </a:schemeClr>
                </a:solidFill>
              </a:rPr>
              <a:t>Nouvelle définition du motif économique  : loi Travail</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496675499"/>
              </p:ext>
            </p:extLst>
          </p:nvPr>
        </p:nvGraphicFramePr>
        <p:xfrm>
          <a:off x="956354" y="1628800"/>
          <a:ext cx="10318309"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numéro de diapositive 2"/>
          <p:cNvSpPr>
            <a:spLocks noGrp="1"/>
          </p:cNvSpPr>
          <p:nvPr>
            <p:ph type="sldNum" sz="quarter" idx="12"/>
          </p:nvPr>
        </p:nvSpPr>
        <p:spPr/>
        <p:txBody>
          <a:bodyPr/>
          <a:lstStyle/>
          <a:p>
            <a:pPr rtl="0"/>
            <a:fld id="{DA60BA0E-20D0-4E7C-B286-26C960A6788F}" type="slidenum">
              <a:rPr lang="fr-FR" noProof="0" smtClean="0"/>
              <a:t>27</a:t>
            </a:fld>
            <a:endParaRPr lang="fr-FR" noProof="0" dirty="0"/>
          </a:p>
        </p:txBody>
      </p:sp>
    </p:spTree>
    <p:extLst>
      <p:ext uri="{BB962C8B-B14F-4D97-AF65-F5344CB8AC3E}">
        <p14:creationId xmlns:p14="http://schemas.microsoft.com/office/powerpoint/2010/main" val="283032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1209575" y="188640"/>
            <a:ext cx="9226072" cy="685651"/>
          </a:xfrm>
        </p:spPr>
        <p:txBody>
          <a:bodyPr/>
          <a:lstStyle/>
          <a:p>
            <a:r>
              <a:rPr lang="fr-FR" sz="2902" dirty="0">
                <a:solidFill>
                  <a:schemeClr val="bg2">
                    <a:lumMod val="50000"/>
                  </a:schemeClr>
                </a:solidFill>
              </a:rPr>
              <a:t>Périmètre d’appréciation des difficultés </a:t>
            </a:r>
          </a:p>
        </p:txBody>
      </p:sp>
      <p:sp>
        <p:nvSpPr>
          <p:cNvPr id="3" name="Espace réservé du contenu 2"/>
          <p:cNvSpPr>
            <a:spLocks noGrp="1"/>
          </p:cNvSpPr>
          <p:nvPr>
            <p:ph idx="1"/>
          </p:nvPr>
        </p:nvSpPr>
        <p:spPr>
          <a:xfrm>
            <a:off x="909836" y="980728"/>
            <a:ext cx="10081120" cy="5256584"/>
          </a:xfrm>
        </p:spPr>
        <p:txBody>
          <a:bodyPr>
            <a:noAutofit/>
          </a:bodyPr>
          <a:lstStyle/>
          <a:p>
            <a:pPr>
              <a:defRPr/>
            </a:pPr>
            <a:r>
              <a:rPr lang="fr-FR" sz="1800" dirty="0" smtClean="0"/>
              <a:t>Consécration de la jurisprudence quand l’entreprise ne fait pas partie d’un groupe : appréciation au niveau de la seule entreprise </a:t>
            </a:r>
          </a:p>
          <a:p>
            <a:pPr lvl="1">
              <a:defRPr/>
            </a:pPr>
            <a:r>
              <a:rPr lang="fr-FR" sz="1600" dirty="0" smtClean="0"/>
              <a:t>Exclut ainsi le niveau </a:t>
            </a:r>
            <a:r>
              <a:rPr lang="fr-FR" sz="1600" dirty="0"/>
              <a:t>de l’établissement </a:t>
            </a:r>
            <a:endParaRPr lang="fr-FR" sz="1600" dirty="0" smtClean="0"/>
          </a:p>
          <a:p>
            <a:pPr>
              <a:defRPr/>
            </a:pPr>
            <a:r>
              <a:rPr lang="fr-FR" sz="1800" dirty="0" smtClean="0"/>
              <a:t>Consécration partielle de la jurisprudence quand l’entreprise fait partie d’un groupe </a:t>
            </a:r>
          </a:p>
          <a:p>
            <a:pPr lvl="1">
              <a:defRPr/>
            </a:pPr>
            <a:r>
              <a:rPr lang="fr-FR" sz="1600" dirty="0" smtClean="0"/>
              <a:t>L’ordonnance du 20 décembre 2017 donne  cette définition du groupe : « formé par une entreprise appelée entreprise dominante et les entreprises qu’elle contrôle dans les conditions définies à l’article L. 233-1, aux I et II de l’article L. 233-3 et à l’article L. 233-16 du Code de commerce »</a:t>
            </a:r>
          </a:p>
          <a:p>
            <a:pPr lvl="1">
              <a:defRPr/>
            </a:pPr>
            <a:r>
              <a:rPr lang="fr-FR" sz="1600" dirty="0" smtClean="0"/>
              <a:t>Appréciation au niveau du secteur d’activité et non pas de la seule entreprise concernée par la suppression de postes</a:t>
            </a:r>
          </a:p>
          <a:p>
            <a:pPr lvl="1">
              <a:defRPr/>
            </a:pPr>
            <a:r>
              <a:rPr lang="fr-FR" sz="1600" dirty="0" smtClean="0"/>
              <a:t>Cela </a:t>
            </a:r>
            <a:r>
              <a:rPr lang="fr-FR" sz="1600" dirty="0"/>
              <a:t>concerne les difficultés, mais aussi la réorganisation en vue de la sauvegarde de la compétitivité consacrant la </a:t>
            </a:r>
            <a:r>
              <a:rPr lang="fr-FR" sz="1600" dirty="0" smtClean="0"/>
              <a:t>jurisprudence (</a:t>
            </a:r>
            <a:r>
              <a:rPr lang="fr-FR" sz="1600" dirty="0"/>
              <a:t>C</a:t>
            </a:r>
            <a:r>
              <a:rPr lang="fr-FR" sz="1600" dirty="0" smtClean="0"/>
              <a:t>ass. soc., 16 déc. 2008) </a:t>
            </a:r>
            <a:r>
              <a:rPr lang="fr-FR" sz="1600" dirty="0"/>
              <a:t>et l’introduction de nouvelles technologies</a:t>
            </a:r>
          </a:p>
          <a:p>
            <a:pPr lvl="1">
              <a:defRPr/>
            </a:pPr>
            <a:r>
              <a:rPr lang="fr-FR" sz="1600" dirty="0" smtClean="0"/>
              <a:t>Mais :  deux différences majeures : </a:t>
            </a:r>
          </a:p>
          <a:p>
            <a:pPr lvl="2">
              <a:defRPr/>
            </a:pPr>
            <a:r>
              <a:rPr lang="fr-FR" sz="1400" dirty="0" smtClean="0"/>
              <a:t>Limitation au seul territoire national  </a:t>
            </a:r>
          </a:p>
          <a:p>
            <a:pPr lvl="2">
              <a:defRPr/>
            </a:pPr>
            <a:r>
              <a:rPr lang="fr-FR" sz="1400" dirty="0" smtClean="0"/>
              <a:t>Définition du secteur d’activité par des critères non exhaustifs </a:t>
            </a:r>
            <a:r>
              <a:rPr lang="fr-FR" sz="1400" dirty="0"/>
              <a:t>: caractérisé, notamment, par la nature des produits, biens ou services délivrés, la clientèle ciblée, les réseaux et modes de distribution, se rapportant à un même marché </a:t>
            </a:r>
          </a:p>
        </p:txBody>
      </p:sp>
      <p:sp>
        <p:nvSpPr>
          <p:cNvPr id="2" name="Espace réservé du numéro de diapositive 1"/>
          <p:cNvSpPr>
            <a:spLocks noGrp="1"/>
          </p:cNvSpPr>
          <p:nvPr>
            <p:ph type="sldNum" sz="quarter" idx="12"/>
          </p:nvPr>
        </p:nvSpPr>
        <p:spPr/>
        <p:txBody>
          <a:bodyPr/>
          <a:lstStyle/>
          <a:p>
            <a:pPr rtl="0"/>
            <a:fld id="{DA60BA0E-20D0-4E7C-B286-26C960A6788F}" type="slidenum">
              <a:rPr lang="fr-FR" noProof="0" smtClean="0"/>
              <a:t>28</a:t>
            </a:fld>
            <a:endParaRPr lang="fr-FR" noProof="0" dirty="0"/>
          </a:p>
        </p:txBody>
      </p:sp>
    </p:spTree>
    <p:extLst>
      <p:ext uri="{BB962C8B-B14F-4D97-AF65-F5344CB8AC3E}">
        <p14:creationId xmlns:p14="http://schemas.microsoft.com/office/powerpoint/2010/main" val="21534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solidFill>
                  <a:schemeClr val="bg2">
                    <a:lumMod val="50000"/>
                  </a:schemeClr>
                </a:solidFill>
              </a:rPr>
              <a:t>Périmètre d’appréciation des difficultés</a:t>
            </a:r>
            <a:endParaRPr lang="fr-FR" dirty="0">
              <a:solidFill>
                <a:schemeClr val="bg2">
                  <a:lumMod val="50000"/>
                </a:schemeClr>
              </a:solidFill>
            </a:endParaRPr>
          </a:p>
        </p:txBody>
      </p:sp>
      <p:sp>
        <p:nvSpPr>
          <p:cNvPr id="5" name="Espace réservé du numéro de diapositive 4"/>
          <p:cNvSpPr>
            <a:spLocks noGrp="1"/>
          </p:cNvSpPr>
          <p:nvPr>
            <p:ph type="sldNum" sz="quarter" idx="12"/>
          </p:nvPr>
        </p:nvSpPr>
        <p:spPr/>
        <p:txBody>
          <a:bodyPr/>
          <a:lstStyle/>
          <a:p>
            <a:pPr rtl="0"/>
            <a:fld id="{DA60BA0E-20D0-4E7C-B286-26C960A6788F}" type="slidenum">
              <a:rPr lang="fr-FR" noProof="0" smtClean="0"/>
              <a:t>29</a:t>
            </a:fld>
            <a:endParaRPr lang="fr-FR" noProof="0" dirty="0"/>
          </a:p>
        </p:txBody>
      </p:sp>
      <p:graphicFrame>
        <p:nvGraphicFramePr>
          <p:cNvPr id="9" name="Espace réservé du contenu 8"/>
          <p:cNvGraphicFramePr>
            <a:graphicFrameLocks noGrp="1"/>
          </p:cNvGraphicFramePr>
          <p:nvPr>
            <p:ph sz="half" idx="1"/>
            <p:extLst>
              <p:ext uri="{D42A27DB-BD31-4B8C-83A1-F6EECF244321}">
                <p14:modId xmlns:p14="http://schemas.microsoft.com/office/powerpoint/2010/main" val="3005857834"/>
              </p:ext>
            </p:extLst>
          </p:nvPr>
        </p:nvGraphicFramePr>
        <p:xfrm>
          <a:off x="1117600" y="1701800"/>
          <a:ext cx="4976813"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Espace réservé du contenu 10"/>
          <p:cNvGraphicFramePr>
            <a:graphicFrameLocks noGrp="1"/>
          </p:cNvGraphicFramePr>
          <p:nvPr>
            <p:ph sz="half" idx="2"/>
            <p:extLst>
              <p:ext uri="{D42A27DB-BD31-4B8C-83A1-F6EECF244321}">
                <p14:modId xmlns:p14="http://schemas.microsoft.com/office/powerpoint/2010/main" val="2340663669"/>
              </p:ext>
            </p:extLst>
          </p:nvPr>
        </p:nvGraphicFramePr>
        <p:xfrm>
          <a:off x="6297613" y="1701800"/>
          <a:ext cx="4976812" cy="4470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me 11"/>
          <p:cNvGraphicFramePr/>
          <p:nvPr>
            <p:extLst>
              <p:ext uri="{D42A27DB-BD31-4B8C-83A1-F6EECF244321}">
                <p14:modId xmlns:p14="http://schemas.microsoft.com/office/powerpoint/2010/main" val="1854814214"/>
              </p:ext>
            </p:extLst>
          </p:nvPr>
        </p:nvGraphicFramePr>
        <p:xfrm>
          <a:off x="6094412" y="1473200"/>
          <a:ext cx="6253675" cy="469210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69947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6245" y="3573016"/>
            <a:ext cx="7008574" cy="1930400"/>
          </a:xfrm>
        </p:spPr>
        <p:txBody>
          <a:bodyPr rtlCol="0">
            <a:normAutofit fontScale="90000"/>
          </a:bodyPr>
          <a:lstStyle/>
          <a:p>
            <a:r>
              <a:rPr lang="fr-FR" b="1" dirty="0">
                <a:solidFill>
                  <a:schemeClr val="bg2">
                    <a:lumMod val="50000"/>
                  </a:schemeClr>
                </a:solidFill>
              </a:rPr>
              <a:t>Une plus grande flexibilité du droit du travail </a:t>
            </a:r>
            <a:br>
              <a:rPr lang="fr-FR" b="1" dirty="0">
                <a:solidFill>
                  <a:schemeClr val="bg2">
                    <a:lumMod val="50000"/>
                  </a:schemeClr>
                </a:solidFill>
              </a:rPr>
            </a:br>
            <a:endParaRPr lang="fr-FR" b="1" dirty="0">
              <a:solidFill>
                <a:schemeClr val="bg2">
                  <a:lumMod val="50000"/>
                </a:schemeClr>
              </a:solidFill>
            </a:endParaRPr>
          </a:p>
        </p:txBody>
      </p:sp>
      <p:sp>
        <p:nvSpPr>
          <p:cNvPr id="3" name="Espace réservé du texte 2"/>
          <p:cNvSpPr>
            <a:spLocks noGrp="1"/>
          </p:cNvSpPr>
          <p:nvPr>
            <p:ph type="body" idx="1"/>
          </p:nvPr>
        </p:nvSpPr>
        <p:spPr>
          <a:xfrm>
            <a:off x="812589" y="1484784"/>
            <a:ext cx="7008574" cy="1296987"/>
          </a:xfrm>
        </p:spPr>
        <p:txBody>
          <a:bodyPr rtlCol="0"/>
          <a:lstStyle/>
          <a:p>
            <a:pPr rtl="0"/>
            <a:endParaRPr lang="fr-FR"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bg2">
                    <a:lumMod val="50000"/>
                  </a:schemeClr>
                </a:solidFill>
              </a:rPr>
              <a:t>Un périmètre de l’obligation de </a:t>
            </a:r>
            <a:r>
              <a:rPr lang="fr-FR" dirty="0">
                <a:solidFill>
                  <a:schemeClr val="bg2">
                    <a:lumMod val="50000"/>
                  </a:schemeClr>
                </a:solidFill>
              </a:rPr>
              <a:t>reclassement </a:t>
            </a:r>
            <a:r>
              <a:rPr lang="fr-FR" dirty="0" smtClean="0">
                <a:solidFill>
                  <a:schemeClr val="bg2">
                    <a:lumMod val="50000"/>
                  </a:schemeClr>
                </a:solidFill>
              </a:rPr>
              <a:t>réduit</a:t>
            </a:r>
            <a:endParaRPr lang="fr-FR" dirty="0">
              <a:solidFill>
                <a:schemeClr val="bg2">
                  <a:lumMod val="50000"/>
                </a:schemeClr>
              </a:solidFill>
            </a:endParaRPr>
          </a:p>
        </p:txBody>
      </p:sp>
      <p:sp>
        <p:nvSpPr>
          <p:cNvPr id="3" name="Espace réservé du contenu 2"/>
          <p:cNvSpPr>
            <a:spLocks noGrp="1"/>
          </p:cNvSpPr>
          <p:nvPr>
            <p:ph sz="half" idx="1"/>
          </p:nvPr>
        </p:nvSpPr>
        <p:spPr/>
        <p:txBody>
          <a:bodyPr>
            <a:normAutofit fontScale="92500" lnSpcReduction="20000"/>
          </a:bodyPr>
          <a:lstStyle/>
          <a:p>
            <a:r>
              <a:rPr lang="fr-FR" sz="2599" dirty="0"/>
              <a:t>Périmètre du groupe réduit (nouvel. Art. L. 1233-4): </a:t>
            </a:r>
          </a:p>
          <a:p>
            <a:pPr lvl="1"/>
            <a:r>
              <a:rPr lang="fr-FR" dirty="0" smtClean="0"/>
              <a:t>Précise que les offres sont communiquées 	</a:t>
            </a:r>
          </a:p>
          <a:p>
            <a:pPr lvl="2"/>
            <a:r>
              <a:rPr lang="fr-FR" dirty="0" smtClean="0"/>
              <a:t>soit à chaque salarié de manière personnalisée</a:t>
            </a:r>
          </a:p>
          <a:p>
            <a:pPr lvl="2"/>
            <a:r>
              <a:rPr lang="fr-FR" dirty="0" smtClean="0"/>
              <a:t> soit à l’ensemble des salariés par le biais d’une liste d’offres : plus grande transparence</a:t>
            </a:r>
          </a:p>
          <a:p>
            <a:pPr lvl="1"/>
            <a:r>
              <a:rPr lang="fr-FR" dirty="0" smtClean="0"/>
              <a:t>Précise le périmètre du groupe de reclassement : même définition que pour l’appréciation des difficultés </a:t>
            </a:r>
          </a:p>
          <a:p>
            <a:pPr lvl="1"/>
            <a:r>
              <a:rPr lang="fr-FR" dirty="0" smtClean="0"/>
              <a:t>Seulement un reclassement en France </a:t>
            </a:r>
          </a:p>
        </p:txBody>
      </p:sp>
      <p:sp>
        <p:nvSpPr>
          <p:cNvPr id="4" name="Espace réservé du numéro de diapositive 3"/>
          <p:cNvSpPr>
            <a:spLocks noGrp="1"/>
          </p:cNvSpPr>
          <p:nvPr>
            <p:ph type="sldNum" sz="quarter" idx="12"/>
          </p:nvPr>
        </p:nvSpPr>
        <p:spPr/>
        <p:txBody>
          <a:bodyPr/>
          <a:lstStyle/>
          <a:p>
            <a:fld id="{39A31D45-05DE-45CD-A3D4-363B2939E3CD}" type="slidenum">
              <a:rPr lang="fr-FR" smtClean="0"/>
              <a:t>30</a:t>
            </a:fld>
            <a:endParaRPr lang="fr-FR"/>
          </a:p>
        </p:txBody>
      </p:sp>
      <p:graphicFrame>
        <p:nvGraphicFramePr>
          <p:cNvPr id="6" name="Espace réservé du contenu 5"/>
          <p:cNvGraphicFramePr>
            <a:graphicFrameLocks noGrp="1"/>
          </p:cNvGraphicFramePr>
          <p:nvPr>
            <p:ph sz="half" idx="2"/>
            <p:extLst>
              <p:ext uri="{D42A27DB-BD31-4B8C-83A1-F6EECF244321}">
                <p14:modId xmlns:p14="http://schemas.microsoft.com/office/powerpoint/2010/main" val="2926087698"/>
              </p:ext>
            </p:extLst>
          </p:nvPr>
        </p:nvGraphicFramePr>
        <p:xfrm>
          <a:off x="6297613" y="1701800"/>
          <a:ext cx="4976812"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397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bg2">
                    <a:lumMod val="50000"/>
                  </a:schemeClr>
                </a:solidFill>
              </a:rPr>
              <a:t>La sécurisation de la cause réelle et sérieuse du licenciement économique </a:t>
            </a:r>
            <a:endParaRPr lang="fr-FR" dirty="0">
              <a:solidFill>
                <a:schemeClr val="bg2">
                  <a:lumMod val="50000"/>
                </a:schemeClr>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327968102"/>
              </p:ext>
            </p:extLst>
          </p:nvPr>
        </p:nvGraphicFramePr>
        <p:xfrm>
          <a:off x="956354" y="1628800"/>
          <a:ext cx="10688661" cy="4855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numéro de diapositive 2"/>
          <p:cNvSpPr>
            <a:spLocks noGrp="1"/>
          </p:cNvSpPr>
          <p:nvPr>
            <p:ph type="sldNum" sz="quarter" idx="12"/>
          </p:nvPr>
        </p:nvSpPr>
        <p:spPr/>
        <p:txBody>
          <a:bodyPr/>
          <a:lstStyle/>
          <a:p>
            <a:pPr rtl="0"/>
            <a:fld id="{DA60BA0E-20D0-4E7C-B286-26C960A6788F}" type="slidenum">
              <a:rPr lang="fr-FR" noProof="0" smtClean="0"/>
              <a:t>31</a:t>
            </a:fld>
            <a:endParaRPr lang="fr-FR" noProof="0" dirty="0"/>
          </a:p>
        </p:txBody>
      </p:sp>
    </p:spTree>
    <p:extLst>
      <p:ext uri="{BB962C8B-B14F-4D97-AF65-F5344CB8AC3E}">
        <p14:creationId xmlns:p14="http://schemas.microsoft.com/office/powerpoint/2010/main" val="135274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3812" y="548680"/>
            <a:ext cx="11012725" cy="1149438"/>
          </a:xfrm>
        </p:spPr>
        <p:txBody>
          <a:bodyPr>
            <a:normAutofit fontScale="90000"/>
          </a:bodyPr>
          <a:lstStyle/>
          <a:p>
            <a:r>
              <a:rPr lang="fr-FR" dirty="0" smtClean="0">
                <a:solidFill>
                  <a:schemeClr val="bg2">
                    <a:lumMod val="50000"/>
                  </a:schemeClr>
                </a:solidFill>
              </a:rPr>
              <a:t>Nouvelles sanctions des licenciements irréguliers</a:t>
            </a:r>
            <a:endParaRPr lang="fr-FR" dirty="0">
              <a:solidFill>
                <a:schemeClr val="bg2">
                  <a:lumMod val="50000"/>
                </a:schemeClr>
              </a:solidFill>
            </a:endParaRPr>
          </a:p>
        </p:txBody>
      </p:sp>
      <p:sp>
        <p:nvSpPr>
          <p:cNvPr id="3" name="Espace réservé du contenu 2"/>
          <p:cNvSpPr>
            <a:spLocks noGrp="1"/>
          </p:cNvSpPr>
          <p:nvPr>
            <p:ph idx="1"/>
          </p:nvPr>
        </p:nvSpPr>
        <p:spPr>
          <a:xfrm>
            <a:off x="896796" y="2160207"/>
            <a:ext cx="11137324" cy="3872983"/>
          </a:xfrm>
        </p:spPr>
        <p:txBody>
          <a:bodyPr>
            <a:normAutofit fontScale="85000" lnSpcReduction="10000"/>
          </a:bodyPr>
          <a:lstStyle/>
          <a:p>
            <a:r>
              <a:rPr lang="fr-FR" sz="2399" dirty="0"/>
              <a:t>Nouvelle rédaction de l’article L. 1253-3 :  pour la sanction du défaut de cause réelle et sérieuse</a:t>
            </a:r>
          </a:p>
          <a:p>
            <a:r>
              <a:rPr lang="fr-FR" sz="2399" dirty="0"/>
              <a:t>Suppression du référentiel indicatif  qui avait été mis en place par la loi Macron</a:t>
            </a:r>
          </a:p>
          <a:p>
            <a:r>
              <a:rPr lang="fr-FR" sz="2399" dirty="0"/>
              <a:t>Mise en place d’un barème en brut comprenant : </a:t>
            </a:r>
          </a:p>
          <a:p>
            <a:pPr lvl="1"/>
            <a:r>
              <a:rPr lang="fr-FR" dirty="0" smtClean="0"/>
              <a:t> un minimum de 1 mois pour une année d’ancienneté et de 3 mois au-delà </a:t>
            </a:r>
          </a:p>
          <a:p>
            <a:pPr lvl="2"/>
            <a:r>
              <a:rPr lang="fr-FR" dirty="0" smtClean="0"/>
              <a:t>Ce minimum de 3 mois est remplacé pour les entreprises de moins de 11 salariés allant de commençant à 0,5 mois pour 1 et 2 ans, puis augmentant de 0,5 tous les 2 ans jusqu’à 10 ans.</a:t>
            </a:r>
          </a:p>
          <a:p>
            <a:pPr lvl="1"/>
            <a:r>
              <a:rPr lang="fr-FR" dirty="0" smtClean="0"/>
              <a:t>un maximum pouvant aller jusqu’à 20 mois de salaire pour 30 ans d’ancienneté et plus </a:t>
            </a:r>
          </a:p>
          <a:p>
            <a:r>
              <a:rPr lang="fr-FR" sz="2399" dirty="0"/>
              <a:t>Application de ce nouveau barème en cas de résiliation judiciaire ou de prise d’acte : nouvel article L. 1235-3-2</a:t>
            </a:r>
          </a:p>
        </p:txBody>
      </p:sp>
      <p:sp>
        <p:nvSpPr>
          <p:cNvPr id="4" name="Espace réservé du numéro de diapositive 3"/>
          <p:cNvSpPr>
            <a:spLocks noGrp="1"/>
          </p:cNvSpPr>
          <p:nvPr>
            <p:ph type="sldNum" sz="quarter" idx="12"/>
          </p:nvPr>
        </p:nvSpPr>
        <p:spPr/>
        <p:txBody>
          <a:bodyPr/>
          <a:lstStyle/>
          <a:p>
            <a:fld id="{39A31D45-05DE-45CD-A3D4-363B2939E3CD}" type="slidenum">
              <a:rPr lang="fr-FR" smtClean="0"/>
              <a:t>32</a:t>
            </a:fld>
            <a:endParaRPr lang="fr-FR"/>
          </a:p>
        </p:txBody>
      </p:sp>
    </p:spTree>
    <p:extLst>
      <p:ext uri="{BB962C8B-B14F-4D97-AF65-F5344CB8AC3E}">
        <p14:creationId xmlns:p14="http://schemas.microsoft.com/office/powerpoint/2010/main" val="104648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4112" y="282006"/>
            <a:ext cx="9598700" cy="1074368"/>
          </a:xfrm>
        </p:spPr>
        <p:txBody>
          <a:bodyPr>
            <a:normAutofit/>
          </a:bodyPr>
          <a:lstStyle/>
          <a:p>
            <a:r>
              <a:rPr lang="fr-FR" sz="3599" dirty="0">
                <a:solidFill>
                  <a:schemeClr val="bg2">
                    <a:lumMod val="50000"/>
                  </a:schemeClr>
                </a:solidFill>
              </a:rPr>
              <a:t>Quelques sanctions particulières </a:t>
            </a:r>
            <a:r>
              <a:rPr lang="fr-FR" sz="3599" dirty="0" smtClean="0">
                <a:solidFill>
                  <a:schemeClr val="bg2">
                    <a:lumMod val="50000"/>
                  </a:schemeClr>
                </a:solidFill>
              </a:rPr>
              <a:t> </a:t>
            </a:r>
            <a:endParaRPr lang="fr-FR" sz="3599" dirty="0">
              <a:solidFill>
                <a:schemeClr val="bg2">
                  <a:lumMod val="50000"/>
                </a:schemeClr>
              </a:solidFill>
            </a:endParaRPr>
          </a:p>
        </p:txBody>
      </p:sp>
      <p:sp>
        <p:nvSpPr>
          <p:cNvPr id="3" name="Espace réservé du contenu 2"/>
          <p:cNvSpPr>
            <a:spLocks noGrp="1"/>
          </p:cNvSpPr>
          <p:nvPr>
            <p:ph idx="1"/>
          </p:nvPr>
        </p:nvSpPr>
        <p:spPr>
          <a:xfrm>
            <a:off x="1141628" y="1734649"/>
            <a:ext cx="10663668" cy="4717950"/>
          </a:xfrm>
        </p:spPr>
        <p:txBody>
          <a:bodyPr>
            <a:normAutofit fontScale="77500" lnSpcReduction="20000"/>
          </a:bodyPr>
          <a:lstStyle/>
          <a:p>
            <a:r>
              <a:rPr lang="fr-FR" sz="2599" dirty="0"/>
              <a:t>Dans les entreprises de moins de 11 salariés : maintien de certaines particularités </a:t>
            </a:r>
          </a:p>
          <a:p>
            <a:pPr lvl="1"/>
            <a:r>
              <a:rPr lang="fr-FR" dirty="0"/>
              <a:t>Le montant minimal est inférieur jusqu’à 10 ans d’ancienneté : il augmente de 0,5 tous les deux ans</a:t>
            </a:r>
          </a:p>
          <a:p>
            <a:pPr lvl="1"/>
            <a:r>
              <a:rPr lang="fr-FR" dirty="0" smtClean="0"/>
              <a:t>L’employeur n’est plus tenu de rembourser les indemnités de chômage en cas de non-respect de la cause réelle et sérieuse  (art. L. 1235-3) ou de notification d’un licenciement économique avant la décision de la Direccte homologuant le PSE</a:t>
            </a:r>
          </a:p>
          <a:p>
            <a:r>
              <a:rPr lang="fr-FR" sz="2599" dirty="0"/>
              <a:t>Dans le licenciement économique  : sanctions réduites </a:t>
            </a:r>
          </a:p>
          <a:p>
            <a:pPr lvl="1"/>
            <a:r>
              <a:rPr lang="fr-FR" dirty="0" smtClean="0"/>
              <a:t>Le non-respect de la priorité de réembauchage : sanction réduite de 2 à 1 mois : art. L. 1235-13</a:t>
            </a:r>
          </a:p>
          <a:p>
            <a:pPr lvl="1"/>
            <a:r>
              <a:rPr lang="fr-FR" dirty="0" smtClean="0"/>
              <a:t>Le non-respect de la notification du licenciement après la décision de la Direccte : sanction réduite de 12 à 6 mois : art. L. 1235-11</a:t>
            </a:r>
          </a:p>
          <a:p>
            <a:r>
              <a:rPr lang="fr-FR" sz="2599" dirty="0"/>
              <a:t>En cas d’irrégularité de procédure uniquement : </a:t>
            </a:r>
          </a:p>
          <a:p>
            <a:pPr lvl="1"/>
            <a:r>
              <a:rPr lang="fr-FR" dirty="0" smtClean="0"/>
              <a:t>Disparition de la disposition qui permettait au juge de condamner à reprendre la procédure de licenciement en cas d’irrégularité de procédure : nouvelle rédaction de l’article L. 1235-2</a:t>
            </a:r>
          </a:p>
          <a:p>
            <a:pPr lvl="1"/>
            <a:r>
              <a:rPr lang="fr-FR" dirty="0" smtClean="0"/>
              <a:t>Indemnité qui ne peut être supérieure à un mois de salaire si le licenciement a une CRS</a:t>
            </a:r>
            <a:endParaRPr lang="fr-FR" dirty="0"/>
          </a:p>
        </p:txBody>
      </p:sp>
      <p:sp>
        <p:nvSpPr>
          <p:cNvPr id="4" name="Espace réservé du numéro de diapositive 3"/>
          <p:cNvSpPr>
            <a:spLocks noGrp="1"/>
          </p:cNvSpPr>
          <p:nvPr>
            <p:ph type="sldNum" sz="quarter" idx="12"/>
          </p:nvPr>
        </p:nvSpPr>
        <p:spPr/>
        <p:txBody>
          <a:bodyPr/>
          <a:lstStyle/>
          <a:p>
            <a:fld id="{39A31D45-05DE-45CD-A3D4-363B2939E3CD}" type="slidenum">
              <a:rPr lang="fr-FR" smtClean="0"/>
              <a:t>33</a:t>
            </a:fld>
            <a:endParaRPr lang="fr-FR"/>
          </a:p>
        </p:txBody>
      </p:sp>
    </p:spTree>
    <p:extLst>
      <p:ext uri="{BB962C8B-B14F-4D97-AF65-F5344CB8AC3E}">
        <p14:creationId xmlns:p14="http://schemas.microsoft.com/office/powerpoint/2010/main" val="166191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p:txBody>
          <a:bodyPr/>
          <a:lstStyle/>
          <a:p>
            <a:r>
              <a:rPr lang="fr-FR" dirty="0" smtClean="0">
                <a:solidFill>
                  <a:schemeClr val="bg2">
                    <a:lumMod val="50000"/>
                  </a:schemeClr>
                </a:solidFill>
              </a:rPr>
              <a:t>Schéma des ruptures conventionnelles collectives </a:t>
            </a:r>
          </a:p>
        </p:txBody>
      </p:sp>
      <p:sp>
        <p:nvSpPr>
          <p:cNvPr id="15363" name="Espace réservé du contenu 2"/>
          <p:cNvSpPr>
            <a:spLocks noGrp="1"/>
          </p:cNvSpPr>
          <p:nvPr>
            <p:ph idx="1"/>
          </p:nvPr>
        </p:nvSpPr>
        <p:spPr>
          <a:xfrm>
            <a:off x="867394" y="1566305"/>
            <a:ext cx="10657183" cy="5031047"/>
          </a:xfrm>
        </p:spPr>
        <p:txBody>
          <a:bodyPr/>
          <a:lstStyle/>
          <a:p>
            <a:endParaRPr lang="fr-FR" dirty="0" smtClean="0">
              <a:solidFill>
                <a:schemeClr val="tx1"/>
              </a:solidFill>
            </a:endParaRPr>
          </a:p>
        </p:txBody>
      </p:sp>
      <p:sp>
        <p:nvSpPr>
          <p:cNvPr id="5" name="Rectangle à coins arrondis 4"/>
          <p:cNvSpPr/>
          <p:nvPr/>
        </p:nvSpPr>
        <p:spPr>
          <a:xfrm>
            <a:off x="295060" y="2336712"/>
            <a:ext cx="2386639" cy="1745116"/>
          </a:xfrm>
          <a:prstGeom prst="roundRect">
            <a:avLst/>
          </a:prstGeom>
          <a:noFill/>
          <a:ln>
            <a:solidFill>
              <a:srgbClr val="B694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814" dirty="0">
                <a:solidFill>
                  <a:schemeClr val="tx1"/>
                </a:solidFill>
              </a:rPr>
              <a:t>Négociation</a:t>
            </a:r>
            <a:r>
              <a:rPr lang="fr-FR" sz="1814" dirty="0"/>
              <a:t> </a:t>
            </a:r>
            <a:r>
              <a:rPr lang="fr-FR" sz="1814" dirty="0">
                <a:solidFill>
                  <a:schemeClr val="tx1"/>
                </a:solidFill>
              </a:rPr>
              <a:t>de l’accord </a:t>
            </a:r>
          </a:p>
        </p:txBody>
      </p:sp>
      <p:sp>
        <p:nvSpPr>
          <p:cNvPr id="6" name="Rectangle à coins arrondis 5"/>
          <p:cNvSpPr/>
          <p:nvPr/>
        </p:nvSpPr>
        <p:spPr>
          <a:xfrm>
            <a:off x="3214870" y="2336712"/>
            <a:ext cx="2126321" cy="1745116"/>
          </a:xfrm>
          <a:prstGeom prst="roundRect">
            <a:avLst>
              <a:gd name="adj" fmla="val 17929"/>
            </a:avLst>
          </a:prstGeom>
          <a:noFill/>
          <a:ln>
            <a:solidFill>
              <a:srgbClr val="B694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32" dirty="0">
                <a:solidFill>
                  <a:schemeClr val="tx1"/>
                </a:solidFill>
              </a:rPr>
              <a:t>Validation de l’accord par la Direccte</a:t>
            </a:r>
          </a:p>
        </p:txBody>
      </p:sp>
      <p:sp>
        <p:nvSpPr>
          <p:cNvPr id="7" name="Rectangle à coins arrondis 6"/>
          <p:cNvSpPr/>
          <p:nvPr/>
        </p:nvSpPr>
        <p:spPr>
          <a:xfrm>
            <a:off x="5902187" y="2336712"/>
            <a:ext cx="2547900" cy="1745116"/>
          </a:xfrm>
          <a:prstGeom prst="roundRect">
            <a:avLst/>
          </a:prstGeom>
          <a:noFill/>
          <a:ln>
            <a:solidFill>
              <a:srgbClr val="B694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908" dirty="0">
                <a:solidFill>
                  <a:schemeClr val="tx1"/>
                </a:solidFill>
              </a:rPr>
              <a:t>Notification de la décision</a:t>
            </a:r>
          </a:p>
        </p:txBody>
      </p:sp>
      <p:sp>
        <p:nvSpPr>
          <p:cNvPr id="8" name="Rectangle à coins arrondis 7"/>
          <p:cNvSpPr/>
          <p:nvPr/>
        </p:nvSpPr>
        <p:spPr>
          <a:xfrm>
            <a:off x="8953000" y="2336712"/>
            <a:ext cx="2455751" cy="1745116"/>
          </a:xfrm>
          <a:prstGeom prst="roundRect">
            <a:avLst/>
          </a:prstGeom>
          <a:noFill/>
          <a:ln>
            <a:solidFill>
              <a:srgbClr val="B694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908" dirty="0">
                <a:solidFill>
                  <a:schemeClr val="tx1"/>
                </a:solidFill>
              </a:rPr>
              <a:t>Ruptures des contrats</a:t>
            </a:r>
          </a:p>
        </p:txBody>
      </p:sp>
      <p:sp>
        <p:nvSpPr>
          <p:cNvPr id="10" name="Rectangle à coins arrondis 9"/>
          <p:cNvSpPr/>
          <p:nvPr/>
        </p:nvSpPr>
        <p:spPr>
          <a:xfrm>
            <a:off x="755016" y="3671449"/>
            <a:ext cx="2347476" cy="2061125"/>
          </a:xfrm>
          <a:prstGeom prst="roundRect">
            <a:avLst/>
          </a:prstGeom>
          <a:gradFill flip="none" rotWithShape="1">
            <a:gsLst>
              <a:gs pos="0">
                <a:srgbClr val="B6944A">
                  <a:tint val="66000"/>
                  <a:satMod val="160000"/>
                </a:srgbClr>
              </a:gs>
              <a:gs pos="50000">
                <a:srgbClr val="B6944A">
                  <a:tint val="44500"/>
                  <a:satMod val="160000"/>
                </a:srgbClr>
              </a:gs>
              <a:gs pos="100000">
                <a:srgbClr val="B6944A">
                  <a:tint val="23500"/>
                  <a:satMod val="160000"/>
                </a:srgbClr>
              </a:gs>
            </a:gsLst>
            <a:lin ang="10800000" scaled="1"/>
            <a:tileRect/>
          </a:gradFill>
          <a:ln>
            <a:solidFill>
              <a:srgbClr val="B694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dirty="0">
                <a:solidFill>
                  <a:srgbClr val="272C28"/>
                </a:solidFill>
              </a:rPr>
              <a:t>Information de la Direccte </a:t>
            </a:r>
          </a:p>
          <a:p>
            <a:pPr>
              <a:defRPr/>
            </a:pPr>
            <a:r>
              <a:rPr lang="fr-FR" sz="1600" dirty="0">
                <a:solidFill>
                  <a:srgbClr val="272C28"/>
                </a:solidFill>
              </a:rPr>
              <a:t>Contenu obligatoire de l’accord</a:t>
            </a:r>
          </a:p>
        </p:txBody>
      </p:sp>
      <p:sp>
        <p:nvSpPr>
          <p:cNvPr id="11" name="Rectangle à coins arrondis 10"/>
          <p:cNvSpPr/>
          <p:nvPr/>
        </p:nvSpPr>
        <p:spPr>
          <a:xfrm>
            <a:off x="3657612" y="3661887"/>
            <a:ext cx="2591668" cy="2061125"/>
          </a:xfrm>
          <a:prstGeom prst="roundRect">
            <a:avLst/>
          </a:prstGeom>
          <a:gradFill flip="none" rotWithShape="1">
            <a:gsLst>
              <a:gs pos="0">
                <a:srgbClr val="B6944A">
                  <a:tint val="66000"/>
                  <a:satMod val="160000"/>
                </a:srgbClr>
              </a:gs>
              <a:gs pos="50000">
                <a:srgbClr val="B6944A">
                  <a:tint val="44500"/>
                  <a:satMod val="160000"/>
                </a:srgbClr>
              </a:gs>
              <a:gs pos="100000">
                <a:srgbClr val="B6944A">
                  <a:tint val="23500"/>
                  <a:satMod val="160000"/>
                </a:srgbClr>
              </a:gs>
            </a:gsLst>
            <a:lin ang="10800000" scaled="1"/>
            <a:tileRect/>
          </a:gradFill>
          <a:ln>
            <a:solidFill>
              <a:srgbClr val="B694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dirty="0">
                <a:solidFill>
                  <a:srgbClr val="272C28"/>
                </a:solidFill>
              </a:rPr>
              <a:t>Délai de 15 jours pour valider l’accord</a:t>
            </a:r>
          </a:p>
          <a:p>
            <a:pPr>
              <a:defRPr/>
            </a:pPr>
            <a:r>
              <a:rPr lang="fr-FR" sz="1600" dirty="0">
                <a:solidFill>
                  <a:srgbClr val="272C28"/>
                </a:solidFill>
              </a:rPr>
              <a:t>Le silence vaut acceptation</a:t>
            </a:r>
          </a:p>
        </p:txBody>
      </p:sp>
      <p:sp>
        <p:nvSpPr>
          <p:cNvPr id="12" name="Rectangle à coins arrondis 11"/>
          <p:cNvSpPr/>
          <p:nvPr/>
        </p:nvSpPr>
        <p:spPr>
          <a:xfrm>
            <a:off x="6466054" y="3647416"/>
            <a:ext cx="2506433" cy="2061125"/>
          </a:xfrm>
          <a:prstGeom prst="roundRect">
            <a:avLst/>
          </a:prstGeom>
          <a:gradFill flip="none" rotWithShape="1">
            <a:gsLst>
              <a:gs pos="0">
                <a:srgbClr val="B6944A">
                  <a:tint val="66000"/>
                  <a:satMod val="160000"/>
                </a:srgbClr>
              </a:gs>
              <a:gs pos="50000">
                <a:srgbClr val="B6944A">
                  <a:tint val="44500"/>
                  <a:satMod val="160000"/>
                </a:srgbClr>
              </a:gs>
              <a:gs pos="100000">
                <a:srgbClr val="B6944A">
                  <a:tint val="23500"/>
                  <a:satMod val="160000"/>
                </a:srgbClr>
              </a:gs>
            </a:gsLst>
            <a:lin ang="10800000" scaled="1"/>
            <a:tileRect/>
          </a:gradFill>
          <a:ln>
            <a:solidFill>
              <a:srgbClr val="B694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dirty="0">
                <a:solidFill>
                  <a:srgbClr val="272C28"/>
                </a:solidFill>
              </a:rPr>
              <a:t>Aux OSR, au CSE et aux salariés </a:t>
            </a:r>
          </a:p>
          <a:p>
            <a:pPr>
              <a:defRPr/>
            </a:pPr>
            <a:r>
              <a:rPr lang="fr-FR" sz="1600" dirty="0">
                <a:solidFill>
                  <a:srgbClr val="272C28"/>
                </a:solidFill>
              </a:rPr>
              <a:t>Contentieux de la validation devant le TA</a:t>
            </a:r>
          </a:p>
        </p:txBody>
      </p:sp>
      <p:sp>
        <p:nvSpPr>
          <p:cNvPr id="13" name="Rectangle à coins arrondis 12"/>
          <p:cNvSpPr/>
          <p:nvPr/>
        </p:nvSpPr>
        <p:spPr>
          <a:xfrm>
            <a:off x="9267242" y="3667965"/>
            <a:ext cx="2617010" cy="2061125"/>
          </a:xfrm>
          <a:prstGeom prst="roundRect">
            <a:avLst/>
          </a:prstGeom>
          <a:gradFill flip="none" rotWithShape="1">
            <a:gsLst>
              <a:gs pos="0">
                <a:srgbClr val="B6944A">
                  <a:tint val="66000"/>
                  <a:satMod val="160000"/>
                </a:srgbClr>
              </a:gs>
              <a:gs pos="50000">
                <a:srgbClr val="B6944A">
                  <a:tint val="44500"/>
                  <a:satMod val="160000"/>
                </a:srgbClr>
              </a:gs>
              <a:gs pos="100000">
                <a:srgbClr val="B6944A">
                  <a:tint val="23500"/>
                  <a:satMod val="160000"/>
                </a:srgbClr>
              </a:gs>
            </a:gsLst>
            <a:lin ang="10800000" scaled="1"/>
            <a:tileRect/>
          </a:gradFill>
          <a:ln>
            <a:solidFill>
              <a:srgbClr val="B694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defRPr/>
            </a:pPr>
            <a:r>
              <a:rPr lang="fr-FR" sz="1400" dirty="0">
                <a:solidFill>
                  <a:srgbClr val="272C28"/>
                </a:solidFill>
              </a:rPr>
              <a:t>Rupture d’un commun accord après acceptation par l’employeur des candidatures des salariés  </a:t>
            </a:r>
            <a:endParaRPr lang="fr-FR" sz="1600" dirty="0">
              <a:solidFill>
                <a:srgbClr val="272C28"/>
              </a:solidFill>
            </a:endParaRPr>
          </a:p>
        </p:txBody>
      </p:sp>
      <p:sp>
        <p:nvSpPr>
          <p:cNvPr id="15" name="Flèche droite 14"/>
          <p:cNvSpPr/>
          <p:nvPr/>
        </p:nvSpPr>
        <p:spPr>
          <a:xfrm>
            <a:off x="2697967" y="3016371"/>
            <a:ext cx="715454" cy="385798"/>
          </a:xfrm>
          <a:prstGeom prst="rightArrow">
            <a:avLst/>
          </a:prstGeom>
          <a:solidFill>
            <a:schemeClr val="bg2">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908"/>
          </a:p>
        </p:txBody>
      </p:sp>
      <p:sp>
        <p:nvSpPr>
          <p:cNvPr id="16" name="Flèche droite 15"/>
          <p:cNvSpPr/>
          <p:nvPr/>
        </p:nvSpPr>
        <p:spPr>
          <a:xfrm>
            <a:off x="5358764" y="3097017"/>
            <a:ext cx="679466" cy="384358"/>
          </a:xfrm>
          <a:prstGeom prst="rightArrow">
            <a:avLst/>
          </a:prstGeom>
          <a:solidFill>
            <a:schemeClr val="bg2">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908"/>
          </a:p>
        </p:txBody>
      </p:sp>
      <p:sp>
        <p:nvSpPr>
          <p:cNvPr id="17" name="Flèche droite 16"/>
          <p:cNvSpPr/>
          <p:nvPr/>
        </p:nvSpPr>
        <p:spPr>
          <a:xfrm>
            <a:off x="8434744" y="3081548"/>
            <a:ext cx="716894" cy="384358"/>
          </a:xfrm>
          <a:prstGeom prst="rightArrow">
            <a:avLst/>
          </a:prstGeom>
          <a:solidFill>
            <a:schemeClr val="bg2">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908"/>
          </a:p>
        </p:txBody>
      </p:sp>
      <p:sp>
        <p:nvSpPr>
          <p:cNvPr id="2" name="Espace réservé du numéro de diapositive 1"/>
          <p:cNvSpPr>
            <a:spLocks noGrp="1"/>
          </p:cNvSpPr>
          <p:nvPr>
            <p:ph type="sldNum" sz="quarter" idx="12"/>
          </p:nvPr>
        </p:nvSpPr>
        <p:spPr/>
        <p:txBody>
          <a:bodyPr/>
          <a:lstStyle/>
          <a:p>
            <a:pPr rtl="0"/>
            <a:fld id="{DA60BA0E-20D0-4E7C-B286-26C960A6788F}" type="slidenum">
              <a:rPr lang="fr-FR" noProof="0" smtClean="0"/>
              <a:t>34</a:t>
            </a:fld>
            <a:endParaRPr lang="fr-FR" noProof="0" dirty="0"/>
          </a:p>
        </p:txBody>
      </p:sp>
    </p:spTree>
    <p:extLst>
      <p:ext uri="{BB962C8B-B14F-4D97-AF65-F5344CB8AC3E}">
        <p14:creationId xmlns:p14="http://schemas.microsoft.com/office/powerpoint/2010/main" val="299176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909836" y="608929"/>
            <a:ext cx="10225136" cy="1143000"/>
          </a:xfrm>
        </p:spPr>
        <p:txBody>
          <a:bodyPr>
            <a:normAutofit/>
          </a:bodyPr>
          <a:lstStyle/>
          <a:p>
            <a:r>
              <a:rPr lang="fr-FR" sz="3200" dirty="0">
                <a:solidFill>
                  <a:schemeClr val="bg2">
                    <a:lumMod val="50000"/>
                  </a:schemeClr>
                </a:solidFill>
              </a:rPr>
              <a:t>Contenu de l’accord de ruptures </a:t>
            </a:r>
            <a:r>
              <a:rPr lang="fr-FR" sz="3200" dirty="0" smtClean="0">
                <a:solidFill>
                  <a:schemeClr val="bg2">
                    <a:lumMod val="50000"/>
                  </a:schemeClr>
                </a:solidFill>
              </a:rPr>
              <a:t>conventionnelles </a:t>
            </a:r>
            <a:endParaRPr lang="fr-FR" sz="3200" dirty="0">
              <a:solidFill>
                <a:schemeClr val="bg2">
                  <a:lumMod val="50000"/>
                </a:schemeClr>
              </a:solidFill>
            </a:endParaRPr>
          </a:p>
        </p:txBody>
      </p:sp>
      <p:sp>
        <p:nvSpPr>
          <p:cNvPr id="3" name="Espace réservé du contenu 2"/>
          <p:cNvSpPr>
            <a:spLocks noGrp="1"/>
          </p:cNvSpPr>
          <p:nvPr>
            <p:ph idx="1"/>
          </p:nvPr>
        </p:nvSpPr>
        <p:spPr>
          <a:xfrm>
            <a:off x="1701923" y="1988839"/>
            <a:ext cx="8770869" cy="3828369"/>
          </a:xfrm>
        </p:spPr>
        <p:txBody>
          <a:bodyPr>
            <a:noAutofit/>
          </a:bodyPr>
          <a:lstStyle/>
          <a:p>
            <a:pPr>
              <a:defRPr/>
            </a:pPr>
            <a:r>
              <a:rPr lang="fr-FR" sz="2800" dirty="0"/>
              <a:t>Il doit contenir  : C. </a:t>
            </a:r>
            <a:r>
              <a:rPr lang="fr-FR" sz="2800" dirty="0" err="1"/>
              <a:t>trav</a:t>
            </a:r>
            <a:r>
              <a:rPr lang="fr-FR" sz="2800" dirty="0"/>
              <a:t>., art. L. 1237-19-1 :</a:t>
            </a:r>
          </a:p>
          <a:p>
            <a:pPr lvl="1">
              <a:defRPr/>
            </a:pPr>
            <a:r>
              <a:rPr lang="fr-FR" sz="1800" dirty="0" smtClean="0"/>
              <a:t>les </a:t>
            </a:r>
            <a:r>
              <a:rPr lang="fr-FR" sz="1800" dirty="0"/>
              <a:t>modalités d’information mais non de consultation du CSE</a:t>
            </a:r>
          </a:p>
          <a:p>
            <a:pPr lvl="1">
              <a:defRPr/>
            </a:pPr>
            <a:r>
              <a:rPr lang="fr-FR" sz="1800" dirty="0"/>
              <a:t>le nombre maximal de départs envisagés</a:t>
            </a:r>
          </a:p>
          <a:p>
            <a:pPr lvl="1">
              <a:defRPr/>
            </a:pPr>
            <a:r>
              <a:rPr lang="fr-FR" sz="1800" dirty="0"/>
              <a:t>la durée de mise en œuvre</a:t>
            </a:r>
          </a:p>
          <a:p>
            <a:pPr lvl="1">
              <a:defRPr/>
            </a:pPr>
            <a:r>
              <a:rPr lang="fr-FR" sz="1800" dirty="0"/>
              <a:t>les conditions que doit remplir le salarié pour en bénéficier, les critères de départage entre les potentiels candidats au départ </a:t>
            </a:r>
          </a:p>
          <a:p>
            <a:pPr lvl="1">
              <a:defRPr/>
            </a:pPr>
            <a:r>
              <a:rPr lang="fr-FR" sz="1800" dirty="0"/>
              <a:t>les indemnités de rupture correspondant au minimum aux indemnités légales de licenciement</a:t>
            </a:r>
          </a:p>
          <a:p>
            <a:pPr lvl="1">
              <a:defRPr/>
            </a:pPr>
            <a:r>
              <a:rPr lang="fr-FR" sz="1800" dirty="0"/>
              <a:t>les mesures visant le reclassement externe</a:t>
            </a:r>
          </a:p>
          <a:p>
            <a:pPr lvl="1">
              <a:defRPr/>
            </a:pPr>
            <a:r>
              <a:rPr lang="fr-FR" sz="1800" dirty="0" smtClean="0"/>
              <a:t>modalités </a:t>
            </a:r>
            <a:r>
              <a:rPr lang="fr-FR" sz="1800" dirty="0"/>
              <a:t>de suivi</a:t>
            </a:r>
          </a:p>
        </p:txBody>
      </p:sp>
      <p:sp>
        <p:nvSpPr>
          <p:cNvPr id="2" name="Espace réservé du numéro de diapositive 1"/>
          <p:cNvSpPr>
            <a:spLocks noGrp="1"/>
          </p:cNvSpPr>
          <p:nvPr>
            <p:ph type="sldNum" sz="quarter" idx="12"/>
          </p:nvPr>
        </p:nvSpPr>
        <p:spPr/>
        <p:txBody>
          <a:bodyPr/>
          <a:lstStyle/>
          <a:p>
            <a:pPr rtl="0"/>
            <a:fld id="{DA60BA0E-20D0-4E7C-B286-26C960A6788F}" type="slidenum">
              <a:rPr lang="fr-FR" noProof="0" smtClean="0"/>
              <a:t>35</a:t>
            </a:fld>
            <a:endParaRPr lang="fr-FR" noProof="0" dirty="0"/>
          </a:p>
        </p:txBody>
      </p:sp>
    </p:spTree>
    <p:extLst>
      <p:ext uri="{BB962C8B-B14F-4D97-AF65-F5344CB8AC3E}">
        <p14:creationId xmlns:p14="http://schemas.microsoft.com/office/powerpoint/2010/main" val="100049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Une plus grande place à la négociation collective</a:t>
            </a:r>
            <a:endParaRPr lang="fr-FR" dirty="0"/>
          </a:p>
        </p:txBody>
      </p:sp>
      <p:sp>
        <p:nvSpPr>
          <p:cNvPr id="5" name="Espace réservé du contenu 4"/>
          <p:cNvSpPr>
            <a:spLocks noGrp="1"/>
          </p:cNvSpPr>
          <p:nvPr>
            <p:ph idx="1"/>
          </p:nvPr>
        </p:nvSpPr>
        <p:spPr/>
        <p:txBody>
          <a:bodyPr>
            <a:normAutofit fontScale="92500" lnSpcReduction="20000"/>
          </a:bodyPr>
          <a:lstStyle/>
          <a:p>
            <a:r>
              <a:rPr lang="fr-FR" dirty="0" smtClean="0"/>
              <a:t>Développement de la négociation à différents niveaux </a:t>
            </a:r>
          </a:p>
          <a:p>
            <a:pPr lvl="1"/>
            <a:r>
              <a:rPr lang="fr-FR" dirty="0" smtClean="0"/>
              <a:t>ANI</a:t>
            </a:r>
          </a:p>
          <a:p>
            <a:pPr lvl="1"/>
            <a:r>
              <a:rPr lang="fr-FR" dirty="0" smtClean="0"/>
              <a:t>Branches</a:t>
            </a:r>
          </a:p>
          <a:p>
            <a:pPr lvl="1"/>
            <a:r>
              <a:rPr lang="fr-FR" dirty="0" smtClean="0"/>
              <a:t>Interentreprises</a:t>
            </a:r>
          </a:p>
          <a:p>
            <a:pPr lvl="1"/>
            <a:r>
              <a:rPr lang="fr-FR" dirty="0" smtClean="0"/>
              <a:t>Groupe</a:t>
            </a:r>
          </a:p>
          <a:p>
            <a:pPr lvl="1"/>
            <a:r>
              <a:rPr lang="fr-FR" dirty="0" smtClean="0"/>
              <a:t>Entreprises :  y compris dans les entreprises de moins 11 salariés</a:t>
            </a:r>
          </a:p>
          <a:p>
            <a:r>
              <a:rPr lang="fr-FR" dirty="0" smtClean="0"/>
              <a:t>Développement de la liberté contractuelle à tous les niveaux</a:t>
            </a:r>
          </a:p>
          <a:p>
            <a:r>
              <a:rPr lang="fr-FR" dirty="0" smtClean="0"/>
              <a:t>Raisons : </a:t>
            </a:r>
          </a:p>
          <a:p>
            <a:pPr lvl="1"/>
            <a:r>
              <a:rPr lang="fr-FR" dirty="0" smtClean="0"/>
              <a:t>meilleure adaptation de la règle au niveau où elle s’applique, adaptation de la loi à l’entreprise, volonté d’individualiser la norme</a:t>
            </a:r>
          </a:p>
          <a:p>
            <a:pPr lvl="1"/>
            <a:r>
              <a:rPr lang="fr-FR" dirty="0" smtClean="0"/>
              <a:t>Rôle de la loi : fixer les dispositions d’ordre public et celles supplétives d’accord</a:t>
            </a:r>
          </a:p>
          <a:p>
            <a:pPr lvl="1"/>
            <a:endParaRPr lang="fr-FR" dirty="0"/>
          </a:p>
        </p:txBody>
      </p:sp>
      <p:sp>
        <p:nvSpPr>
          <p:cNvPr id="7" name="Espace réservé du numéro de diapositive 6"/>
          <p:cNvSpPr>
            <a:spLocks noGrp="1"/>
          </p:cNvSpPr>
          <p:nvPr>
            <p:ph type="sldNum" sz="quarter" idx="12"/>
          </p:nvPr>
        </p:nvSpPr>
        <p:spPr/>
        <p:txBody>
          <a:bodyPr/>
          <a:lstStyle/>
          <a:p>
            <a:pPr rtl="0"/>
            <a:fld id="{DA60BA0E-20D0-4E7C-B286-26C960A6788F}" type="slidenum">
              <a:rPr lang="fr-FR" noProof="0" smtClean="0"/>
              <a:t>4</a:t>
            </a:fld>
            <a:endParaRPr lang="fr-FR" noProof="0" dirty="0"/>
          </a:p>
        </p:txBody>
      </p:sp>
    </p:spTree>
    <p:extLst>
      <p:ext uri="{BB962C8B-B14F-4D97-AF65-F5344CB8AC3E}">
        <p14:creationId xmlns:p14="http://schemas.microsoft.com/office/powerpoint/2010/main" val="415170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11906" y="555665"/>
            <a:ext cx="8252921" cy="434743"/>
          </a:xfrm>
        </p:spPr>
        <p:txBody>
          <a:bodyPr>
            <a:normAutofit fontScale="90000"/>
          </a:bodyPr>
          <a:lstStyle/>
          <a:p>
            <a:pPr defTabSz="363470">
              <a:spcBef>
                <a:spcPts val="0"/>
              </a:spcBef>
              <a:defRPr/>
            </a:pPr>
            <a:r>
              <a:rPr lang="fr-FR" sz="3339" b="1" dirty="0">
                <a:solidFill>
                  <a:schemeClr val="bg2">
                    <a:lumMod val="50000"/>
                  </a:schemeClr>
                </a:solidFill>
              </a:rPr>
              <a:t>Renforcement des niveaux intermédiaires </a:t>
            </a:r>
          </a:p>
        </p:txBody>
      </p:sp>
      <p:graphicFrame>
        <p:nvGraphicFramePr>
          <p:cNvPr id="4" name="Espace réservé de contenu 3"/>
          <p:cNvGraphicFramePr>
            <a:graphicFrameLocks noGrp="1"/>
          </p:cNvGraphicFramePr>
          <p:nvPr>
            <p:ph idx="1"/>
            <p:extLst>
              <p:ext uri="{D42A27DB-BD31-4B8C-83A1-F6EECF244321}">
                <p14:modId xmlns:p14="http://schemas.microsoft.com/office/powerpoint/2010/main" val="916099779"/>
              </p:ext>
            </p:extLst>
          </p:nvPr>
        </p:nvGraphicFramePr>
        <p:xfrm>
          <a:off x="1341884" y="1404795"/>
          <a:ext cx="9865096" cy="490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numéro de diapositive 4"/>
          <p:cNvSpPr>
            <a:spLocks noGrp="1"/>
          </p:cNvSpPr>
          <p:nvPr>
            <p:ph type="sldNum" sz="quarter" idx="12"/>
          </p:nvPr>
        </p:nvSpPr>
        <p:spPr/>
        <p:txBody>
          <a:bodyPr/>
          <a:lstStyle/>
          <a:p>
            <a:pPr rtl="0"/>
            <a:fld id="{DA60BA0E-20D0-4E7C-B286-26C960A6788F}" type="slidenum">
              <a:rPr lang="fr-FR" noProof="0" smtClean="0"/>
              <a:t>5</a:t>
            </a:fld>
            <a:endParaRPr lang="fr-FR" noProof="0" dirty="0"/>
          </a:p>
        </p:txBody>
      </p:sp>
    </p:spTree>
    <p:extLst>
      <p:ext uri="{BB962C8B-B14F-4D97-AF65-F5344CB8AC3E}">
        <p14:creationId xmlns:p14="http://schemas.microsoft.com/office/powerpoint/2010/main" val="182639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bg2">
                    <a:lumMod val="50000"/>
                  </a:schemeClr>
                </a:solidFill>
              </a:rPr>
              <a:t>Rationalisation des branches</a:t>
            </a:r>
            <a:endParaRPr lang="fr-FR" b="1" dirty="0">
              <a:solidFill>
                <a:schemeClr val="bg2">
                  <a:lumMod val="50000"/>
                </a:schemeClr>
              </a:solidFill>
            </a:endParaRPr>
          </a:p>
        </p:txBody>
      </p:sp>
      <p:sp>
        <p:nvSpPr>
          <p:cNvPr id="3" name="Espace réservé du contenu 2"/>
          <p:cNvSpPr>
            <a:spLocks noGrp="1"/>
          </p:cNvSpPr>
          <p:nvPr>
            <p:ph idx="1"/>
          </p:nvPr>
        </p:nvSpPr>
        <p:spPr/>
        <p:txBody>
          <a:bodyPr/>
          <a:lstStyle/>
          <a:p>
            <a:r>
              <a:rPr lang="fr-FR" dirty="0" smtClean="0"/>
              <a:t>Volonté de les rendre plus efficaces</a:t>
            </a:r>
          </a:p>
          <a:p>
            <a:r>
              <a:rPr lang="fr-FR" dirty="0" smtClean="0"/>
              <a:t>Redéfinition des secteurs d’activité</a:t>
            </a:r>
          </a:p>
          <a:p>
            <a:r>
              <a:rPr lang="fr-FR" dirty="0" smtClean="0"/>
              <a:t>Volonté d’harmoniser les conditions de travail dans ces secteurs </a:t>
            </a:r>
          </a:p>
          <a:p>
            <a:r>
              <a:rPr lang="fr-FR" dirty="0" smtClean="0"/>
              <a:t>Volonté de prévoir des conditions spécifiques pour les TPE</a:t>
            </a:r>
          </a:p>
          <a:p>
            <a:r>
              <a:rPr lang="fr-FR" dirty="0" smtClean="0"/>
              <a:t>Nouvelle articulation des accords de branche et des accords d’entreprise : </a:t>
            </a:r>
          </a:p>
          <a:p>
            <a:pPr lvl="1"/>
            <a:r>
              <a:rPr lang="fr-FR" dirty="0" smtClean="0"/>
              <a:t>Recul du principe de faveur</a:t>
            </a:r>
          </a:p>
          <a:p>
            <a:pPr lvl="1"/>
            <a:r>
              <a:rPr lang="fr-FR" dirty="0" smtClean="0"/>
              <a:t>Apparition d’un principe de primauté ou de spécialité</a:t>
            </a:r>
            <a:endParaRPr lang="fr-FR" dirty="0"/>
          </a:p>
        </p:txBody>
      </p:sp>
      <p:sp>
        <p:nvSpPr>
          <p:cNvPr id="5" name="Espace réservé du numéro de diapositive 4"/>
          <p:cNvSpPr>
            <a:spLocks noGrp="1"/>
          </p:cNvSpPr>
          <p:nvPr>
            <p:ph type="sldNum" sz="quarter" idx="12"/>
          </p:nvPr>
        </p:nvSpPr>
        <p:spPr/>
        <p:txBody>
          <a:bodyPr/>
          <a:lstStyle/>
          <a:p>
            <a:pPr rtl="0"/>
            <a:fld id="{DA60BA0E-20D0-4E7C-B286-26C960A6788F}" type="slidenum">
              <a:rPr lang="fr-FR" noProof="0" smtClean="0"/>
              <a:t>6</a:t>
            </a:fld>
            <a:endParaRPr lang="fr-FR" noProof="0" dirty="0"/>
          </a:p>
        </p:txBody>
      </p:sp>
    </p:spTree>
    <p:extLst>
      <p:ext uri="{BB962C8B-B14F-4D97-AF65-F5344CB8AC3E}">
        <p14:creationId xmlns:p14="http://schemas.microsoft.com/office/powerpoint/2010/main" val="192446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1197868" y="260648"/>
            <a:ext cx="9649072" cy="1224136"/>
          </a:xfrm>
        </p:spPr>
        <p:txBody>
          <a:bodyPr>
            <a:normAutofit/>
          </a:bodyPr>
          <a:lstStyle/>
          <a:p>
            <a:pPr eaLnBrk="1" hangingPunct="1"/>
            <a:r>
              <a:rPr lang="fr-FR" altLang="fr-FR" sz="3100" b="1" dirty="0">
                <a:solidFill>
                  <a:schemeClr val="bg2">
                    <a:lumMod val="50000"/>
                  </a:schemeClr>
                </a:solidFill>
              </a:rPr>
              <a:t>Nouvelle articulation entre accord de branche et accord </a:t>
            </a:r>
            <a:r>
              <a:rPr lang="fr-FR" altLang="fr-FR" sz="3100" b="1" dirty="0" smtClean="0">
                <a:solidFill>
                  <a:schemeClr val="bg2">
                    <a:lumMod val="50000"/>
                  </a:schemeClr>
                </a:solidFill>
              </a:rPr>
              <a:t>d’entreprise</a:t>
            </a:r>
            <a:r>
              <a:rPr lang="fr-FR" altLang="fr-FR" sz="2176" dirty="0"/>
              <a:t/>
            </a:r>
            <a:br>
              <a:rPr lang="fr-FR" altLang="fr-FR" sz="2176" dirty="0"/>
            </a:br>
            <a:endParaRPr lang="fr-FR" altLang="fr-FR" sz="2176"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4189514897"/>
              </p:ext>
            </p:extLst>
          </p:nvPr>
        </p:nvGraphicFramePr>
        <p:xfrm>
          <a:off x="1053854" y="1525919"/>
          <a:ext cx="9937101" cy="4567377"/>
        </p:xfrm>
        <a:graphic>
          <a:graphicData uri="http://schemas.openxmlformats.org/drawingml/2006/table">
            <a:tbl>
              <a:tblPr firstRow="1" bandRow="1">
                <a:tableStyleId>{2A488322-F2BA-4B5B-9748-0D474271808F}</a:tableStyleId>
              </a:tblPr>
              <a:tblGrid>
                <a:gridCol w="3312367"/>
                <a:gridCol w="3312367"/>
                <a:gridCol w="3312367"/>
              </a:tblGrid>
              <a:tr h="460568">
                <a:tc gridSpan="3">
                  <a:txBody>
                    <a:bodyPr/>
                    <a:lstStyle/>
                    <a:p>
                      <a:pPr algn="ctr"/>
                      <a:r>
                        <a:rPr lang="fr-FR" sz="1500" dirty="0" smtClean="0"/>
                        <a:t>3 blocs de matières art. L. 2253-1 et s.</a:t>
                      </a:r>
                      <a:endParaRPr lang="fr-FR" sz="1500" dirty="0"/>
                    </a:p>
                  </a:txBody>
                  <a:tcPr marL="72696" marR="72696" marT="36341" marB="36341"/>
                </a:tc>
                <a:tc hMerge="1">
                  <a:txBody>
                    <a:bodyPr/>
                    <a:lstStyle/>
                    <a:p>
                      <a:endParaRPr lang="fr-FR" dirty="0"/>
                    </a:p>
                  </a:txBody>
                  <a:tcPr/>
                </a:tc>
                <a:tc hMerge="1">
                  <a:txBody>
                    <a:bodyPr/>
                    <a:lstStyle/>
                    <a:p>
                      <a:endParaRPr lang="fr-FR" dirty="0"/>
                    </a:p>
                  </a:txBody>
                  <a:tcPr/>
                </a:tc>
              </a:tr>
              <a:tr h="431863">
                <a:tc>
                  <a:txBody>
                    <a:bodyPr/>
                    <a:lstStyle/>
                    <a:p>
                      <a:pPr algn="ctr"/>
                      <a:r>
                        <a:rPr lang="fr-FR" sz="1500" dirty="0" smtClean="0"/>
                        <a:t>Bloc 1</a:t>
                      </a:r>
                      <a:endParaRPr lang="fr-FR" sz="1500" dirty="0"/>
                    </a:p>
                  </a:txBody>
                  <a:tcPr marL="72696" marR="72696" marT="36341" marB="36341"/>
                </a:tc>
                <a:tc>
                  <a:txBody>
                    <a:bodyPr/>
                    <a:lstStyle/>
                    <a:p>
                      <a:pPr algn="ctr"/>
                      <a:r>
                        <a:rPr lang="fr-FR" sz="1500" dirty="0" smtClean="0"/>
                        <a:t>Bloc 2</a:t>
                      </a:r>
                      <a:endParaRPr lang="fr-FR" sz="1500" dirty="0"/>
                    </a:p>
                  </a:txBody>
                  <a:tcPr marL="72696" marR="72696" marT="36341" marB="36341"/>
                </a:tc>
                <a:tc>
                  <a:txBody>
                    <a:bodyPr/>
                    <a:lstStyle/>
                    <a:p>
                      <a:pPr algn="ctr"/>
                      <a:r>
                        <a:rPr lang="fr-FR" sz="1500" dirty="0" smtClean="0"/>
                        <a:t>Bloc 3</a:t>
                      </a:r>
                      <a:endParaRPr lang="fr-FR" sz="1500" dirty="0"/>
                    </a:p>
                  </a:txBody>
                  <a:tcPr marL="72696" marR="72696" marT="36341" marB="36341"/>
                </a:tc>
              </a:tr>
              <a:tr h="257169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dirty="0" smtClean="0"/>
                        <a:t>Matières pour lesquelles la convention de branche prime de droit sur les conventions d’entreprise conclues avant ou après, sauf garanties au moins équivalentes  </a:t>
                      </a:r>
                    </a:p>
                    <a:p>
                      <a:pPr algn="ctr"/>
                      <a:r>
                        <a:rPr lang="fr-FR" sz="1500" dirty="0" smtClean="0"/>
                        <a:t>Art. L.</a:t>
                      </a:r>
                      <a:r>
                        <a:rPr lang="fr-FR" sz="1500" baseline="0" dirty="0" smtClean="0"/>
                        <a:t> 2253-1 dernier al.</a:t>
                      </a:r>
                      <a:endParaRPr lang="fr-FR" sz="1500" dirty="0"/>
                    </a:p>
                  </a:txBody>
                  <a:tcPr marL="72696" marR="72696" marT="36341" marB="3634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dirty="0" smtClean="0"/>
                        <a:t>Matières pour lesquelles la convention de  branche peut décider de primer sur les conventions d’entreprise conclues </a:t>
                      </a:r>
                      <a:r>
                        <a:rPr lang="fr-FR" sz="1500" u="sng" dirty="0" smtClean="0"/>
                        <a:t>postérieurement</a:t>
                      </a:r>
                      <a:r>
                        <a:rPr lang="fr-FR" sz="1500" dirty="0" smtClean="0"/>
                        <a:t>, sauf garanties au moins équivalentes</a:t>
                      </a:r>
                      <a:endParaRPr lang="fr-FR" sz="1600" dirty="0" smtClean="0"/>
                    </a:p>
                    <a:p>
                      <a:pPr algn="ctr"/>
                      <a:r>
                        <a:rPr lang="fr-FR" sz="1500" dirty="0" smtClean="0"/>
                        <a:t>Art. L. 2253-2</a:t>
                      </a:r>
                      <a:endParaRPr lang="fr-FR" sz="1500" dirty="0"/>
                    </a:p>
                  </a:txBody>
                  <a:tcPr marL="72696" marR="72696" marT="36341" marB="3634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dirty="0" smtClean="0"/>
                        <a:t>Matières pour lesquelles les conventions</a:t>
                      </a:r>
                      <a:r>
                        <a:rPr lang="fr-FR" sz="1500" baseline="0" dirty="0" smtClean="0"/>
                        <a:t> d’entreprise priment sur la convention de branche </a:t>
                      </a:r>
                    </a:p>
                    <a:p>
                      <a:pPr marL="0" marR="0" indent="0" algn="ctr" defTabSz="457200" rtl="0" eaLnBrk="1" fontAlgn="auto" latinLnBrk="0" hangingPunct="1">
                        <a:lnSpc>
                          <a:spcPct val="100000"/>
                        </a:lnSpc>
                        <a:spcBef>
                          <a:spcPts val="0"/>
                        </a:spcBef>
                        <a:spcAft>
                          <a:spcPts val="0"/>
                        </a:spcAft>
                        <a:buClrTx/>
                        <a:buSzTx/>
                        <a:buFontTx/>
                        <a:buNone/>
                        <a:tabLst/>
                        <a:defRPr/>
                      </a:pPr>
                      <a:r>
                        <a:rPr lang="fr-FR" sz="1300" baseline="0" dirty="0" smtClean="0"/>
                        <a:t>Effet de plein droit </a:t>
                      </a:r>
                    </a:p>
                    <a:p>
                      <a:pPr marL="0" marR="0" indent="0" algn="ctr" defTabSz="457200" rtl="0" eaLnBrk="1" fontAlgn="auto" latinLnBrk="0" hangingPunct="1">
                        <a:lnSpc>
                          <a:spcPct val="100000"/>
                        </a:lnSpc>
                        <a:spcBef>
                          <a:spcPts val="0"/>
                        </a:spcBef>
                        <a:spcAft>
                          <a:spcPts val="0"/>
                        </a:spcAft>
                        <a:buClrTx/>
                        <a:buSzTx/>
                        <a:buFontTx/>
                        <a:buNone/>
                        <a:tabLst/>
                        <a:defRPr/>
                      </a:pPr>
                      <a:r>
                        <a:rPr lang="fr-FR" sz="1300" baseline="0" dirty="0" smtClean="0"/>
                        <a:t>Peu importe la date de conclusion de l’accord d’entreprise</a:t>
                      </a:r>
                    </a:p>
                    <a:p>
                      <a:pPr marL="0" marR="0" indent="0" algn="ctr" defTabSz="457200" rtl="0" eaLnBrk="1" fontAlgn="auto" latinLnBrk="0" hangingPunct="1">
                        <a:lnSpc>
                          <a:spcPct val="100000"/>
                        </a:lnSpc>
                        <a:spcBef>
                          <a:spcPts val="0"/>
                        </a:spcBef>
                        <a:spcAft>
                          <a:spcPts val="0"/>
                        </a:spcAft>
                        <a:buClrTx/>
                        <a:buSzTx/>
                        <a:buFontTx/>
                        <a:buNone/>
                        <a:tabLst/>
                        <a:defRPr/>
                      </a:pPr>
                      <a:r>
                        <a:rPr lang="fr-FR" sz="1300" baseline="0" dirty="0" smtClean="0"/>
                        <a:t>L’accord de branche s’applique à défaut d’accord d’entreprise </a:t>
                      </a:r>
                    </a:p>
                    <a:p>
                      <a:pPr marL="0" marR="0" indent="0" algn="ctr" defTabSz="457200" rtl="0" eaLnBrk="1" fontAlgn="auto" latinLnBrk="0" hangingPunct="1">
                        <a:lnSpc>
                          <a:spcPct val="100000"/>
                        </a:lnSpc>
                        <a:spcBef>
                          <a:spcPts val="0"/>
                        </a:spcBef>
                        <a:spcAft>
                          <a:spcPts val="0"/>
                        </a:spcAft>
                        <a:buClrTx/>
                        <a:buSzTx/>
                        <a:buFontTx/>
                        <a:buNone/>
                        <a:tabLst/>
                        <a:defRPr/>
                      </a:pPr>
                      <a:r>
                        <a:rPr lang="fr-FR" sz="1500" baseline="0" dirty="0" smtClean="0"/>
                        <a:t>Art. L. 2253-3</a:t>
                      </a:r>
                      <a:endParaRPr lang="fr-FR" sz="1500" dirty="0" smtClean="0"/>
                    </a:p>
                    <a:p>
                      <a:pPr algn="ctr"/>
                      <a:endParaRPr lang="fr-FR" sz="1500" dirty="0"/>
                    </a:p>
                  </a:txBody>
                  <a:tcPr marL="72696" marR="72696" marT="36341" marB="36341"/>
                </a:tc>
              </a:tr>
              <a:tr h="1103251">
                <a:tc gridSpan="3">
                  <a:txBody>
                    <a:bodyPr/>
                    <a:lstStyle/>
                    <a:p>
                      <a:pPr algn="ctr"/>
                      <a:r>
                        <a:rPr lang="fr-FR" sz="1500" dirty="0" smtClean="0"/>
                        <a:t>L’ordonnance</a:t>
                      </a:r>
                      <a:r>
                        <a:rPr lang="fr-FR" sz="1500" baseline="0" dirty="0" smtClean="0"/>
                        <a:t> du 20 décembre 2017 étend cette nouvelle articulation à l’ensemble des accords « couvrant un champ territorial ou professionnel plus large ». </a:t>
                      </a:r>
                    </a:p>
                    <a:p>
                      <a:pPr algn="ctr"/>
                      <a:r>
                        <a:rPr lang="fr-FR" sz="1500" baseline="0" dirty="0" smtClean="0"/>
                        <a:t>Elle précise aussi les matières du bloc 1.</a:t>
                      </a:r>
                      <a:endParaRPr lang="fr-FR" sz="1500" dirty="0"/>
                    </a:p>
                  </a:txBody>
                  <a:tcPr marL="72696" marR="72696" marT="36341" marB="36341"/>
                </a:tc>
                <a:tc hMerge="1">
                  <a:txBody>
                    <a:bodyPr/>
                    <a:lstStyle/>
                    <a:p>
                      <a:pPr algn="ctr"/>
                      <a:endParaRPr lang="fr-FR" sz="1600" dirty="0"/>
                    </a:p>
                  </a:txBody>
                  <a:tcPr marL="80168" marR="80168" marT="40075" marB="40075">
                    <a:gradFill flip="none" rotWithShape="1">
                      <a:gsLst>
                        <a:gs pos="0">
                          <a:srgbClr val="B6944A">
                            <a:tint val="66000"/>
                            <a:satMod val="160000"/>
                          </a:srgbClr>
                        </a:gs>
                        <a:gs pos="50000">
                          <a:srgbClr val="B6944A">
                            <a:tint val="44500"/>
                            <a:satMod val="160000"/>
                          </a:srgbClr>
                        </a:gs>
                        <a:gs pos="100000">
                          <a:srgbClr val="B6944A">
                            <a:tint val="23500"/>
                            <a:satMod val="160000"/>
                          </a:srgbClr>
                        </a:gs>
                      </a:gsLst>
                      <a:lin ang="10800000" scaled="1"/>
                      <a:tileRect/>
                    </a:gradFill>
                  </a:tcPr>
                </a:tc>
                <a:tc hMerge="1">
                  <a:txBody>
                    <a:bodyPr/>
                    <a:lstStyle/>
                    <a:p>
                      <a:pPr algn="ctr"/>
                      <a:endParaRPr lang="fr-FR" sz="1600" dirty="0"/>
                    </a:p>
                  </a:txBody>
                  <a:tcPr marL="80168" marR="80168" marT="40075" marB="40075">
                    <a:gradFill flip="none" rotWithShape="1">
                      <a:gsLst>
                        <a:gs pos="0">
                          <a:srgbClr val="B6944A">
                            <a:tint val="66000"/>
                            <a:satMod val="160000"/>
                          </a:srgbClr>
                        </a:gs>
                        <a:gs pos="50000">
                          <a:srgbClr val="B6944A">
                            <a:tint val="44500"/>
                            <a:satMod val="160000"/>
                          </a:srgbClr>
                        </a:gs>
                        <a:gs pos="100000">
                          <a:srgbClr val="B6944A">
                            <a:tint val="23500"/>
                            <a:satMod val="160000"/>
                          </a:srgbClr>
                        </a:gs>
                      </a:gsLst>
                      <a:lin ang="10800000" scaled="1"/>
                      <a:tileRect/>
                    </a:gradFill>
                  </a:tcPr>
                </a:tc>
              </a:tr>
            </a:tbl>
          </a:graphicData>
        </a:graphic>
      </p:graphicFrame>
      <p:sp>
        <p:nvSpPr>
          <p:cNvPr id="3" name="Espace réservé du numéro de diapositive 2"/>
          <p:cNvSpPr>
            <a:spLocks noGrp="1"/>
          </p:cNvSpPr>
          <p:nvPr>
            <p:ph type="sldNum" sz="quarter" idx="12"/>
          </p:nvPr>
        </p:nvSpPr>
        <p:spPr/>
        <p:txBody>
          <a:bodyPr/>
          <a:lstStyle/>
          <a:p>
            <a:pPr rtl="0"/>
            <a:fld id="{DA60BA0E-20D0-4E7C-B286-26C960A6788F}" type="slidenum">
              <a:rPr lang="fr-FR" noProof="0" smtClean="0"/>
              <a:t>7</a:t>
            </a:fld>
            <a:endParaRPr lang="fr-FR" noProof="0" dirty="0"/>
          </a:p>
        </p:txBody>
      </p:sp>
    </p:spTree>
    <p:extLst>
      <p:ext uri="{BB962C8B-B14F-4D97-AF65-F5344CB8AC3E}">
        <p14:creationId xmlns:p14="http://schemas.microsoft.com/office/powerpoint/2010/main" val="349574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2065139" y="404664"/>
            <a:ext cx="8655766" cy="600290"/>
          </a:xfrm>
        </p:spPr>
        <p:txBody>
          <a:bodyPr>
            <a:noAutofit/>
          </a:bodyPr>
          <a:lstStyle/>
          <a:p>
            <a:pPr eaLnBrk="1" hangingPunct="1"/>
            <a:r>
              <a:rPr lang="fr-FR" altLang="fr-FR" sz="3600" b="1" dirty="0">
                <a:solidFill>
                  <a:schemeClr val="bg2">
                    <a:lumMod val="50000"/>
                  </a:schemeClr>
                </a:solidFill>
              </a:rPr>
              <a:t>Précisions des blocs de matières</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090384425"/>
              </p:ext>
            </p:extLst>
          </p:nvPr>
        </p:nvGraphicFramePr>
        <p:xfrm>
          <a:off x="693812" y="1404998"/>
          <a:ext cx="10657185" cy="4976330"/>
        </p:xfrm>
        <a:graphic>
          <a:graphicData uri="http://schemas.openxmlformats.org/drawingml/2006/table">
            <a:tbl>
              <a:tblPr firstRow="1" bandRow="1">
                <a:tableStyleId>{10A1B5D5-9B99-4C35-A422-299274C87663}</a:tableStyleId>
              </a:tblPr>
              <a:tblGrid>
                <a:gridCol w="3552395"/>
                <a:gridCol w="3552395"/>
                <a:gridCol w="3552395"/>
              </a:tblGrid>
              <a:tr h="439869">
                <a:tc>
                  <a:txBody>
                    <a:bodyPr/>
                    <a:lstStyle/>
                    <a:p>
                      <a:pPr algn="ctr"/>
                      <a:r>
                        <a:rPr lang="fr-FR" sz="1500" dirty="0" smtClean="0"/>
                        <a:t>Bloc</a:t>
                      </a:r>
                      <a:r>
                        <a:rPr lang="fr-FR" sz="1500" baseline="0" dirty="0" smtClean="0"/>
                        <a:t> 1</a:t>
                      </a:r>
                      <a:endParaRPr lang="fr-FR" sz="1500" dirty="0"/>
                    </a:p>
                  </a:txBody>
                  <a:tcPr marL="72689" marR="72689" marT="36355" marB="36355"/>
                </a:tc>
                <a:tc>
                  <a:txBody>
                    <a:bodyPr/>
                    <a:lstStyle/>
                    <a:p>
                      <a:pPr algn="ctr"/>
                      <a:r>
                        <a:rPr lang="fr-FR" sz="1500" dirty="0" smtClean="0"/>
                        <a:t>Bloc 2</a:t>
                      </a:r>
                      <a:endParaRPr lang="fr-FR" sz="1500" dirty="0"/>
                    </a:p>
                  </a:txBody>
                  <a:tcPr marL="72689" marR="72689" marT="36355" marB="36355"/>
                </a:tc>
                <a:tc>
                  <a:txBody>
                    <a:bodyPr/>
                    <a:lstStyle/>
                    <a:p>
                      <a:pPr algn="ctr"/>
                      <a:r>
                        <a:rPr lang="fr-FR" sz="1500" dirty="0" smtClean="0"/>
                        <a:t>Bloc 3 </a:t>
                      </a:r>
                      <a:endParaRPr lang="fr-FR" sz="1500" dirty="0"/>
                    </a:p>
                  </a:txBody>
                  <a:tcPr marL="72689" marR="72689" marT="36355" marB="36355"/>
                </a:tc>
              </a:tr>
              <a:tr h="4536461">
                <a:tc>
                  <a:txBody>
                    <a:bodyPr/>
                    <a:lstStyle/>
                    <a:p>
                      <a:pPr marL="171450" indent="-171450" algn="l">
                        <a:buFont typeface="Arial" panose="020B0604020202020204" pitchFamily="34" charset="0"/>
                        <a:buChar char="•"/>
                      </a:pPr>
                      <a:r>
                        <a:rPr lang="fr-FR" sz="1200" dirty="0" smtClean="0"/>
                        <a:t>Salaires minima hiérarchiques</a:t>
                      </a:r>
                    </a:p>
                    <a:p>
                      <a:pPr marL="171450" indent="-171450" algn="l">
                        <a:buFont typeface="Arial" panose="020B0604020202020204" pitchFamily="34" charset="0"/>
                        <a:buChar char="•"/>
                      </a:pPr>
                      <a:r>
                        <a:rPr lang="fr-FR" sz="1200" dirty="0" smtClean="0"/>
                        <a:t>Classifications</a:t>
                      </a:r>
                    </a:p>
                    <a:p>
                      <a:pPr marL="171450" indent="-171450" algn="l">
                        <a:buFont typeface="Arial" panose="020B0604020202020204" pitchFamily="34" charset="0"/>
                        <a:buChar char="•"/>
                      </a:pPr>
                      <a:r>
                        <a:rPr lang="fr-FR" sz="1200" dirty="0" smtClean="0"/>
                        <a:t>Mutualisation des fonds de financements du paritarisme et fonds de formation professionnelle</a:t>
                      </a:r>
                    </a:p>
                    <a:p>
                      <a:pPr marL="171450" indent="-171450" algn="l">
                        <a:buFont typeface="Arial" panose="020B0604020202020204" pitchFamily="34" charset="0"/>
                        <a:buChar char="•"/>
                      </a:pPr>
                      <a:r>
                        <a:rPr lang="fr-FR" sz="1200" dirty="0" smtClean="0"/>
                        <a:t>Garanties collectives complémentaires (protection sociale)</a:t>
                      </a:r>
                    </a:p>
                    <a:p>
                      <a:pPr marL="171450" indent="-171450" algn="l">
                        <a:buFont typeface="Arial" panose="020B0604020202020204" pitchFamily="34" charset="0"/>
                        <a:buChar char="•"/>
                      </a:pPr>
                      <a:r>
                        <a:rPr lang="fr-FR" sz="1200" dirty="0" smtClean="0"/>
                        <a:t>Egalité professionnelle</a:t>
                      </a:r>
                    </a:p>
                    <a:p>
                      <a:pPr marL="171450" indent="-171450" algn="l">
                        <a:buFont typeface="Arial" panose="020B0604020202020204" pitchFamily="34" charset="0"/>
                        <a:buChar char="•"/>
                      </a:pPr>
                      <a:r>
                        <a:rPr lang="fr-FR" sz="1200" dirty="0" smtClean="0"/>
                        <a:t>Certaines mesures relatives aux équivalence, travail de nuit, temps partiel, fixation d’une période &gt; à l’année pour l’ARTT</a:t>
                      </a:r>
                    </a:p>
                    <a:p>
                      <a:pPr marL="171450" indent="-171450" algn="l">
                        <a:buFont typeface="Arial" panose="020B0604020202020204" pitchFamily="34" charset="0"/>
                        <a:buChar char="•"/>
                      </a:pPr>
                      <a:r>
                        <a:rPr lang="fr-FR" sz="1200" dirty="0" smtClean="0"/>
                        <a:t>Certaines mesures  relatives aux CDD, travail temporaire et CDI « de chantier »</a:t>
                      </a:r>
                    </a:p>
                    <a:p>
                      <a:pPr marL="171450" indent="-171450" algn="l">
                        <a:buFont typeface="Arial" panose="020B0604020202020204" pitchFamily="34" charset="0"/>
                        <a:buChar char="•"/>
                      </a:pPr>
                      <a:r>
                        <a:rPr lang="fr-FR" sz="1200" dirty="0" smtClean="0"/>
                        <a:t>Conditions et durée de renouvellement  de la période d’essai</a:t>
                      </a:r>
                    </a:p>
                    <a:p>
                      <a:pPr marL="171450" indent="-171450" algn="l">
                        <a:buFont typeface="Arial" panose="020B0604020202020204" pitchFamily="34" charset="0"/>
                        <a:buChar char="•"/>
                      </a:pPr>
                      <a:r>
                        <a:rPr lang="fr-FR" sz="1200" dirty="0" smtClean="0"/>
                        <a:t>Transfert conventionnel des contrats de travail </a:t>
                      </a:r>
                    </a:p>
                    <a:p>
                      <a:pPr marL="171450" indent="-171450" algn="l">
                        <a:buFont typeface="Arial" panose="020B0604020202020204" pitchFamily="34" charset="0"/>
                        <a:buChar char="•"/>
                      </a:pPr>
                      <a:r>
                        <a:rPr lang="fr-FR" sz="1200" dirty="0" smtClean="0"/>
                        <a:t>Rémunération mini  des salariés portés</a:t>
                      </a:r>
                    </a:p>
                    <a:p>
                      <a:pPr marL="171450" indent="-171450" algn="l">
                        <a:buFont typeface="Arial" panose="020B0604020202020204" pitchFamily="34" charset="0"/>
                        <a:buChar char="•"/>
                      </a:pPr>
                      <a:r>
                        <a:rPr lang="fr-FR" sz="1200" dirty="0" smtClean="0"/>
                        <a:t>Deux cas de mise à disposition</a:t>
                      </a:r>
                    </a:p>
                    <a:p>
                      <a:pPr algn="l"/>
                      <a:endParaRPr lang="fr-FR" sz="1200" dirty="0"/>
                    </a:p>
                  </a:txBody>
                  <a:tcPr marL="72689" marR="72689" marT="36355" marB="36355">
                    <a:solidFill>
                      <a:schemeClr val="bg1"/>
                    </a:solidFill>
                  </a:tcPr>
                </a:tc>
                <a:tc>
                  <a:txBody>
                    <a:bodyPr/>
                    <a:lstStyle/>
                    <a:p>
                      <a:pPr marL="177800" indent="-177800" algn="just">
                        <a:buClr>
                          <a:srgbClr val="A4001D"/>
                        </a:buClr>
                        <a:buFont typeface="Wingdings" panose="05000000000000000000" pitchFamily="2" charset="2"/>
                        <a:buChar char="§"/>
                      </a:pPr>
                      <a:r>
                        <a:rPr lang="fr-FR" sz="1200" dirty="0" smtClean="0"/>
                        <a:t>Prévention des effets de l’exposition aux facteurs de risques professionnels</a:t>
                      </a:r>
                    </a:p>
                    <a:p>
                      <a:pPr marL="177800" indent="-177800" algn="just">
                        <a:spcBef>
                          <a:spcPts val="600"/>
                        </a:spcBef>
                        <a:buClr>
                          <a:srgbClr val="A4001D"/>
                        </a:buClr>
                        <a:buFont typeface="Wingdings" panose="05000000000000000000" pitchFamily="2" charset="2"/>
                        <a:buChar char="§"/>
                      </a:pPr>
                      <a:r>
                        <a:rPr lang="fr-FR" sz="1200" dirty="0" smtClean="0"/>
                        <a:t>Insertion professionnelle et maintien dans l’emploi des travailleurs handicapés</a:t>
                      </a:r>
                    </a:p>
                    <a:p>
                      <a:pPr marL="177800" indent="-177800" algn="just">
                        <a:spcBef>
                          <a:spcPts val="600"/>
                        </a:spcBef>
                        <a:buClr>
                          <a:srgbClr val="A4001D"/>
                        </a:buClr>
                        <a:buFont typeface="Wingdings" panose="05000000000000000000" pitchFamily="2" charset="2"/>
                        <a:buChar char="§"/>
                      </a:pPr>
                      <a:r>
                        <a:rPr lang="fr-FR" sz="1200" dirty="0" smtClean="0"/>
                        <a:t>Effectif à partir duquel les délégués syndicaux pourraient être désignés</a:t>
                      </a:r>
                    </a:p>
                    <a:p>
                      <a:pPr marL="177800" indent="-177800" algn="just">
                        <a:spcBef>
                          <a:spcPts val="600"/>
                        </a:spcBef>
                        <a:buClr>
                          <a:srgbClr val="A4001D"/>
                        </a:buClr>
                        <a:buFont typeface="Wingdings" panose="05000000000000000000" pitchFamily="2" charset="2"/>
                        <a:buChar char="§"/>
                      </a:pPr>
                      <a:r>
                        <a:rPr lang="fr-FR" sz="1200" dirty="0" smtClean="0"/>
                        <a:t>Nombre des DS</a:t>
                      </a:r>
                    </a:p>
                    <a:p>
                      <a:pPr marL="177800" indent="-177800" algn="just">
                        <a:spcBef>
                          <a:spcPts val="600"/>
                        </a:spcBef>
                        <a:buClr>
                          <a:srgbClr val="A4001D"/>
                        </a:buClr>
                        <a:buFont typeface="Wingdings" panose="05000000000000000000" pitchFamily="2" charset="2"/>
                        <a:buChar char="§"/>
                      </a:pPr>
                      <a:r>
                        <a:rPr lang="fr-FR" sz="1200" dirty="0" smtClean="0"/>
                        <a:t>Valorisation des parcours syndicaux</a:t>
                      </a:r>
                    </a:p>
                    <a:p>
                      <a:pPr marL="177800" indent="-177800" algn="just">
                        <a:spcBef>
                          <a:spcPts val="600"/>
                        </a:spcBef>
                        <a:buClr>
                          <a:srgbClr val="A4001D"/>
                        </a:buClr>
                        <a:buFont typeface="Wingdings" panose="05000000000000000000" pitchFamily="2" charset="2"/>
                        <a:buChar char="§"/>
                      </a:pPr>
                      <a:r>
                        <a:rPr lang="fr-FR" sz="1200" dirty="0" smtClean="0"/>
                        <a:t>Primes pour  travaux dangereux ou insalubres</a:t>
                      </a:r>
                    </a:p>
                    <a:p>
                      <a:pPr algn="ctr"/>
                      <a:endParaRPr lang="fr-FR" sz="1200" dirty="0"/>
                    </a:p>
                  </a:txBody>
                  <a:tcPr marL="72689" marR="72689" marT="36355" marB="36355">
                    <a:solidFill>
                      <a:schemeClr val="bg1"/>
                    </a:solidFill>
                  </a:tcPr>
                </a:tc>
                <a:tc>
                  <a:txBody>
                    <a:bodyPr/>
                    <a:lstStyle/>
                    <a:p>
                      <a:pPr marL="177800" lvl="0" indent="-177800" algn="just">
                        <a:buClr>
                          <a:srgbClr val="A4001D"/>
                        </a:buClr>
                        <a:buFont typeface="Wingdings" panose="05000000000000000000" pitchFamily="2" charset="2"/>
                        <a:buChar char="§"/>
                      </a:pPr>
                      <a:r>
                        <a:rPr lang="fr-FR" sz="1200" dirty="0" smtClean="0"/>
                        <a:t>Tous les thèmes non listés sur les blocs 1 et 2</a:t>
                      </a:r>
                    </a:p>
                    <a:p>
                      <a:pPr marL="177800" lvl="0" indent="-177800" algn="just">
                        <a:buClr>
                          <a:srgbClr val="A4001D"/>
                        </a:buClr>
                        <a:buFont typeface="Wingdings" panose="05000000000000000000" pitchFamily="2" charset="2"/>
                        <a:buChar char="§"/>
                      </a:pPr>
                      <a:r>
                        <a:rPr lang="fr-FR" sz="1200" dirty="0" smtClean="0"/>
                        <a:t>Ex: primes</a:t>
                      </a:r>
                      <a:r>
                        <a:rPr lang="fr-FR" sz="1200" baseline="0" dirty="0" smtClean="0"/>
                        <a:t> liées à l’ancienneté ou autres, taux de rémunération des heures supplémentaires,</a:t>
                      </a:r>
                      <a:endParaRPr lang="fr-FR" sz="1200" dirty="0" smtClean="0"/>
                    </a:p>
                    <a:p>
                      <a:pPr marL="177800" lvl="0" indent="-177800" algn="just">
                        <a:buClr>
                          <a:srgbClr val="A4001D"/>
                        </a:buClr>
                        <a:buFont typeface="Wingdings" panose="05000000000000000000" pitchFamily="2" charset="2"/>
                        <a:buChar char="§"/>
                      </a:pPr>
                      <a:endParaRPr lang="fr-FR" sz="1200" dirty="0" smtClean="0"/>
                    </a:p>
                    <a:p>
                      <a:pPr marL="177800" lvl="0" indent="-177800" algn="just">
                        <a:buClr>
                          <a:srgbClr val="A4001D"/>
                        </a:buClr>
                        <a:buFont typeface="Wingdings" panose="05000000000000000000" pitchFamily="2" charset="2"/>
                        <a:buChar char="§"/>
                      </a:pPr>
                      <a:endParaRPr lang="fr-FR" sz="1200" dirty="0" smtClean="0"/>
                    </a:p>
                    <a:p>
                      <a:pPr marL="177800" lvl="0" indent="-177800" algn="just">
                        <a:buClr>
                          <a:srgbClr val="A4001D"/>
                        </a:buClr>
                        <a:buFont typeface="Wingdings" panose="05000000000000000000" pitchFamily="2" charset="2"/>
                        <a:buChar char="§"/>
                      </a:pPr>
                      <a:r>
                        <a:rPr lang="fr-FR" sz="1200" dirty="0" smtClean="0"/>
                        <a:t>Grande latitude pour la négociation d’entreprise</a:t>
                      </a:r>
                    </a:p>
                    <a:p>
                      <a:pPr algn="ctr"/>
                      <a:endParaRPr lang="fr-FR" sz="1200" dirty="0"/>
                    </a:p>
                  </a:txBody>
                  <a:tcPr marL="72689" marR="72689" marT="36355" marB="36355">
                    <a:solidFill>
                      <a:schemeClr val="bg1"/>
                    </a:solidFill>
                  </a:tcPr>
                </a:tc>
              </a:tr>
            </a:tbl>
          </a:graphicData>
        </a:graphic>
      </p:graphicFrame>
      <p:sp>
        <p:nvSpPr>
          <p:cNvPr id="3" name="Espace réservé du numéro de diapositive 2"/>
          <p:cNvSpPr>
            <a:spLocks noGrp="1"/>
          </p:cNvSpPr>
          <p:nvPr>
            <p:ph type="sldNum" sz="quarter" idx="12"/>
          </p:nvPr>
        </p:nvSpPr>
        <p:spPr/>
        <p:txBody>
          <a:bodyPr/>
          <a:lstStyle/>
          <a:p>
            <a:pPr rtl="0"/>
            <a:fld id="{DA60BA0E-20D0-4E7C-B286-26C960A6788F}" type="slidenum">
              <a:rPr lang="fr-FR" noProof="0" smtClean="0"/>
              <a:t>8</a:t>
            </a:fld>
            <a:endParaRPr lang="fr-FR" noProof="0" dirty="0"/>
          </a:p>
        </p:txBody>
      </p:sp>
    </p:spTree>
    <p:extLst>
      <p:ext uri="{BB962C8B-B14F-4D97-AF65-F5344CB8AC3E}">
        <p14:creationId xmlns:p14="http://schemas.microsoft.com/office/powerpoint/2010/main" val="104930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1485900" y="448973"/>
            <a:ext cx="10102066" cy="1044023"/>
          </a:xfrm>
        </p:spPr>
        <p:txBody>
          <a:bodyPr>
            <a:normAutofit/>
          </a:bodyPr>
          <a:lstStyle/>
          <a:p>
            <a:pPr algn="just" eaLnBrk="1" hangingPunct="1"/>
            <a:r>
              <a:rPr lang="fr-FR" altLang="fr-FR" sz="3200" b="1" dirty="0">
                <a:solidFill>
                  <a:schemeClr val="bg2">
                    <a:lumMod val="50000"/>
                  </a:schemeClr>
                </a:solidFill>
              </a:rPr>
              <a:t>La conclusion des accords collectifs par les délégués syndicaux  </a:t>
            </a:r>
            <a:r>
              <a:rPr lang="fr-FR" altLang="fr-FR" sz="3200" b="1" dirty="0" smtClean="0">
                <a:solidFill>
                  <a:schemeClr val="bg2">
                    <a:lumMod val="50000"/>
                  </a:schemeClr>
                </a:solidFill>
              </a:rPr>
              <a:t>: art</a:t>
            </a:r>
            <a:r>
              <a:rPr lang="fr-FR" altLang="fr-FR" sz="3200" b="1" dirty="0">
                <a:solidFill>
                  <a:schemeClr val="bg2">
                    <a:lumMod val="50000"/>
                  </a:schemeClr>
                </a:solidFill>
              </a:rPr>
              <a:t>. L. 2232-12</a:t>
            </a:r>
            <a:endParaRPr lang="fr-FR" altLang="fr-FR" sz="5400" b="1" dirty="0" smtClean="0">
              <a:solidFill>
                <a:schemeClr val="bg2">
                  <a:lumMod val="50000"/>
                </a:schemeClr>
              </a:solidFill>
            </a:endParaRPr>
          </a:p>
        </p:txBody>
      </p:sp>
      <p:sp>
        <p:nvSpPr>
          <p:cNvPr id="3" name="Espace réservé du contenu 2"/>
          <p:cNvSpPr>
            <a:spLocks noGrp="1"/>
          </p:cNvSpPr>
          <p:nvPr>
            <p:ph idx="1"/>
          </p:nvPr>
        </p:nvSpPr>
        <p:spPr>
          <a:xfrm>
            <a:off x="981844" y="1732218"/>
            <a:ext cx="10606123" cy="4208291"/>
          </a:xfrm>
        </p:spPr>
        <p:txBody>
          <a:bodyPr>
            <a:noAutofit/>
          </a:bodyPr>
          <a:lstStyle/>
          <a:p>
            <a:pPr marL="368407" indent="-227101" algn="just">
              <a:defRPr/>
            </a:pPr>
            <a:r>
              <a:rPr lang="fr-FR" sz="2000" dirty="0" smtClean="0"/>
              <a:t>Soit une conclusion par les syndicats ayant 50% des suffrages aux dernières élections </a:t>
            </a:r>
          </a:p>
          <a:p>
            <a:pPr marL="368407" indent="-227101" algn="just">
              <a:defRPr/>
            </a:pPr>
            <a:r>
              <a:rPr lang="fr-FR" sz="2000" dirty="0" smtClean="0"/>
              <a:t>Soit conclusion par des syndicats ayant 30% des suffrages : ratification alors par un référendum auprès des salariés de l’entreprise </a:t>
            </a:r>
          </a:p>
          <a:p>
            <a:pPr marL="795052" lvl="1" indent="-227101" algn="just">
              <a:defRPr/>
            </a:pPr>
            <a:r>
              <a:rPr lang="fr-FR" sz="1600" dirty="0" smtClean="0"/>
              <a:t>Ouverture d’un délai d’un mois : soit demande des syndicats signataires d’organiser le vote soit au bout d’un mois demande de l’employeur, si absence d’opposition des l’ensemble des organisations signataires</a:t>
            </a:r>
          </a:p>
          <a:p>
            <a:pPr marL="795052" lvl="1" indent="-227101" algn="just">
              <a:defRPr/>
            </a:pPr>
            <a:r>
              <a:rPr lang="fr-FR" sz="1600" dirty="0" smtClean="0"/>
              <a:t>Délai de 8 jours après ce délai d’un mois pour compléter les signatures : vote seulement si pas de majorité</a:t>
            </a:r>
          </a:p>
          <a:p>
            <a:pPr marL="795052" lvl="1" indent="-227101" algn="just">
              <a:defRPr/>
            </a:pPr>
            <a:r>
              <a:rPr lang="fr-FR" sz="1600" dirty="0" smtClean="0"/>
              <a:t>Organisation du votre dans les 2 mois qui suivent la conclusion de l’accord</a:t>
            </a:r>
          </a:p>
          <a:p>
            <a:pPr marL="795052" lvl="1" indent="-227101" algn="just">
              <a:defRPr/>
            </a:pPr>
            <a:r>
              <a:rPr lang="fr-FR" sz="1600" dirty="0" smtClean="0"/>
              <a:t>Information des salariés 15 jours avant le vote</a:t>
            </a:r>
          </a:p>
          <a:p>
            <a:pPr marL="795052" lvl="1" indent="-227101" algn="just">
              <a:defRPr/>
            </a:pPr>
            <a:r>
              <a:rPr lang="fr-FR" sz="1600" dirty="0" smtClean="0"/>
              <a:t>Vote à une majorité de 50%. A défaut l’accord est réputé non écrit.</a:t>
            </a:r>
            <a:endParaRPr lang="fr-FR" dirty="0"/>
          </a:p>
        </p:txBody>
      </p:sp>
      <p:sp>
        <p:nvSpPr>
          <p:cNvPr id="4" name="Espace réservé du numéro de diapositive 3"/>
          <p:cNvSpPr>
            <a:spLocks noGrp="1"/>
          </p:cNvSpPr>
          <p:nvPr>
            <p:ph type="sldNum" sz="quarter" idx="12"/>
          </p:nvPr>
        </p:nvSpPr>
        <p:spPr/>
        <p:txBody>
          <a:bodyPr/>
          <a:lstStyle/>
          <a:p>
            <a:fld id="{69E57DC2-970A-4B3E-BB1C-7A09969E49DF}" type="slidenum">
              <a:rPr lang="en-US" smtClean="0"/>
              <a:t>9</a:t>
            </a:fld>
            <a:endParaRPr lang="en-US" dirty="0"/>
          </a:p>
        </p:txBody>
      </p:sp>
    </p:spTree>
    <p:extLst>
      <p:ext uri="{BB962C8B-B14F-4D97-AF65-F5344CB8AC3E}">
        <p14:creationId xmlns:p14="http://schemas.microsoft.com/office/powerpoint/2010/main" val="57678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Livres 16: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xmlns="" name="Office_9412022_TF02787940_TF02787940.potx" id="{F1CFDDCE-5F12-468A-A560-9C25D09E4DE9}" vid="{64708D2F-0B50-4C7B-BBA8-11F9A1AC41D2}"/>
    </a:ext>
  </a:extLst>
</a:theme>
</file>

<file path=ppt/theme/theme2.xml><?xml version="1.0" encoding="utf-8"?>
<a:theme xmlns:a="http://schemas.openxmlformats.org/drawingml/2006/main" name="Thèm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Thèm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purl.org/dc/elements/1.1/"/>
    <ds:schemaRef ds:uri="http://purl.org/dc/dcmitype/"/>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4873beb7-5857-4685-be1f-d57550cc96c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Présentation rayonnages de bibliothèque bleue (grand écran)</Template>
  <TotalTime>0</TotalTime>
  <Words>2945</Words>
  <Application>Microsoft Office PowerPoint</Application>
  <PresentationFormat>Personnalisé</PresentationFormat>
  <Paragraphs>397</Paragraphs>
  <Slides>35</Slides>
  <Notes>35</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Livres 16:9</vt:lpstr>
      <vt:lpstr>Cycle d’actualisation en droit du travail </vt:lpstr>
      <vt:lpstr>Plan de la formation </vt:lpstr>
      <vt:lpstr>Une plus grande flexibilité du droit du travail  </vt:lpstr>
      <vt:lpstr>Une plus grande place à la négociation collective</vt:lpstr>
      <vt:lpstr>Renforcement des niveaux intermédiaires </vt:lpstr>
      <vt:lpstr>Rationalisation des branches</vt:lpstr>
      <vt:lpstr>Nouvelle articulation entre accord de branche et accord d’entreprise </vt:lpstr>
      <vt:lpstr>Précisions des blocs de matières</vt:lpstr>
      <vt:lpstr>La conclusion des accords collectifs par les délégués syndicaux  : art. L. 2232-12</vt:lpstr>
      <vt:lpstr>Négociation dans les PME</vt:lpstr>
      <vt:lpstr>Négociation dans les entreprises de 11 à 49 salariés en l’absence de DS</vt:lpstr>
      <vt:lpstr>Négociation dans les entreprises de 50 salariés en l’absence de DS</vt:lpstr>
      <vt:lpstr>La sécurisation des accords</vt:lpstr>
      <vt:lpstr>Une meilleure prise en compte des nouveaux défis </vt:lpstr>
      <vt:lpstr>Reconnaissance de nouveaux droits </vt:lpstr>
      <vt:lpstr>Les travailleurs utilisant une  plateforme de mise en relation</vt:lpstr>
      <vt:lpstr>Caractérisation du contrat de travail : arrêt du 28 novembre 2018</vt:lpstr>
      <vt:lpstr>Faisceau d’indices</vt:lpstr>
      <vt:lpstr>Mise en place d’un droit à déconnexion</vt:lpstr>
      <vt:lpstr>La liberté d’expression dans les réseaux sociaux</vt:lpstr>
      <vt:lpstr>La protection des lanceurs d’alerte</vt:lpstr>
      <vt:lpstr>La liberté religieuse dans l’entreprise</vt:lpstr>
      <vt:lpstr>La protection des données personnelles des salariés</vt:lpstr>
      <vt:lpstr> </vt:lpstr>
      <vt:lpstr>Un nouveau moyen pour adapter le contrat de travail à la situation : les accords de performance collective</vt:lpstr>
      <vt:lpstr>La sécurisation de la rupture du contrat</vt:lpstr>
      <vt:lpstr> Nouvelle définition du motif économique  : loi Travail</vt:lpstr>
      <vt:lpstr>Périmètre d’appréciation des difficultés </vt:lpstr>
      <vt:lpstr>Périmètre d’appréciation des difficultés</vt:lpstr>
      <vt:lpstr>Un périmètre de l’obligation de reclassement réduit</vt:lpstr>
      <vt:lpstr>La sécurisation de la cause réelle et sérieuse du licenciement économique </vt:lpstr>
      <vt:lpstr>Nouvelles sanctions des licenciements irréguliers</vt:lpstr>
      <vt:lpstr>Quelques sanctions particulières  </vt:lpstr>
      <vt:lpstr>Schéma des ruptures conventionnelles collectives </vt:lpstr>
      <vt:lpstr>Contenu de l’accord de ruptures conventionnelles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2019-02-06T15:29:24Z</dcterms:created>
  <dcterms:modified xsi:type="dcterms:W3CDTF">2019-06-20T09:28:13Z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